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sdx" ContentType="application/vnd.ms-visio.drawing"/>
  <Default Extension="gif" ContentType="image/gif"/>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51" r:id="rId2"/>
    <p:sldMasterId id="2147483653" r:id="rId3"/>
    <p:sldMasterId id="2147483655" r:id="rId4"/>
  </p:sldMasterIdLst>
  <p:notesMasterIdLst>
    <p:notesMasterId r:id="rId67"/>
  </p:notesMasterIdLst>
  <p:sldIdLst>
    <p:sldId id="557" r:id="rId5"/>
    <p:sldId id="543" r:id="rId6"/>
    <p:sldId id="544" r:id="rId7"/>
    <p:sldId id="546" r:id="rId8"/>
    <p:sldId id="547" r:id="rId9"/>
    <p:sldId id="548" r:id="rId10"/>
    <p:sldId id="549" r:id="rId11"/>
    <p:sldId id="550" r:id="rId12"/>
    <p:sldId id="606" r:id="rId13"/>
    <p:sldId id="551" r:id="rId14"/>
    <p:sldId id="552" r:id="rId15"/>
    <p:sldId id="558" r:id="rId16"/>
    <p:sldId id="540" r:id="rId17"/>
    <p:sldId id="554" r:id="rId18"/>
    <p:sldId id="555" r:id="rId19"/>
    <p:sldId id="556" r:id="rId20"/>
    <p:sldId id="589" r:id="rId21"/>
    <p:sldId id="590" r:id="rId22"/>
    <p:sldId id="607" r:id="rId23"/>
    <p:sldId id="614" r:id="rId24"/>
    <p:sldId id="609" r:id="rId25"/>
    <p:sldId id="591" r:id="rId26"/>
    <p:sldId id="592" r:id="rId27"/>
    <p:sldId id="593" r:id="rId28"/>
    <p:sldId id="594" r:id="rId29"/>
    <p:sldId id="595" r:id="rId30"/>
    <p:sldId id="569" r:id="rId31"/>
    <p:sldId id="579" r:id="rId32"/>
    <p:sldId id="580" r:id="rId33"/>
    <p:sldId id="581" r:id="rId34"/>
    <p:sldId id="582" r:id="rId35"/>
    <p:sldId id="583" r:id="rId36"/>
    <p:sldId id="584" r:id="rId37"/>
    <p:sldId id="585" r:id="rId38"/>
    <p:sldId id="586" r:id="rId39"/>
    <p:sldId id="588" r:id="rId40"/>
    <p:sldId id="538" r:id="rId41"/>
    <p:sldId id="535" r:id="rId42"/>
    <p:sldId id="536" r:id="rId43"/>
    <p:sldId id="537" r:id="rId44"/>
    <p:sldId id="596" r:id="rId45"/>
    <p:sldId id="597" r:id="rId46"/>
    <p:sldId id="600" r:id="rId47"/>
    <p:sldId id="604" r:id="rId48"/>
    <p:sldId id="602" r:id="rId49"/>
    <p:sldId id="601" r:id="rId50"/>
    <p:sldId id="603" r:id="rId51"/>
    <p:sldId id="611" r:id="rId52"/>
    <p:sldId id="615" r:id="rId53"/>
    <p:sldId id="616" r:id="rId54"/>
    <p:sldId id="610" r:id="rId55"/>
    <p:sldId id="612" r:id="rId56"/>
    <p:sldId id="613" r:id="rId57"/>
    <p:sldId id="561" r:id="rId58"/>
    <p:sldId id="562" r:id="rId59"/>
    <p:sldId id="563" r:id="rId60"/>
    <p:sldId id="567" r:id="rId61"/>
    <p:sldId id="576" r:id="rId62"/>
    <p:sldId id="577" r:id="rId63"/>
    <p:sldId id="578" r:id="rId64"/>
    <p:sldId id="605" r:id="rId65"/>
    <p:sldId id="608" r:id="rId66"/>
  </p:sldIdLst>
  <p:sldSz cx="9144000" cy="6858000" type="screen4x3"/>
  <p:notesSz cx="6794500" cy="9906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FFFFFF"/>
    <a:srgbClr val="006600"/>
    <a:srgbClr val="FF5D5D"/>
    <a:srgbClr val="142CDC"/>
    <a:srgbClr val="FFAFAF"/>
    <a:srgbClr val="008A3E"/>
    <a:srgbClr val="666699"/>
    <a:srgbClr val="BDBD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047" autoAdjust="0"/>
    <p:restoredTop sz="99112" autoAdjust="0"/>
  </p:normalViewPr>
  <p:slideViewPr>
    <p:cSldViewPr>
      <p:cViewPr>
        <p:scale>
          <a:sx n="50" d="100"/>
          <a:sy n="50" d="100"/>
        </p:scale>
        <p:origin x="-3198" y="-13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1EA611-A19A-4B67-9B10-54843DEC54AD}" type="doc">
      <dgm:prSet loTypeId="urn:microsoft.com/office/officeart/2005/8/layout/arrow2" loCatId="process" qsTypeId="urn:microsoft.com/office/officeart/2005/8/quickstyle/simple1" qsCatId="simple" csTypeId="urn:microsoft.com/office/officeart/2005/8/colors/accent1_2" csCatId="accent1" phldr="1"/>
      <dgm:spPr/>
    </dgm:pt>
    <dgm:pt modelId="{B8D253D6-6974-45FB-8CBE-BABFE0DC4844}">
      <dgm:prSet phldrT="[Text]"/>
      <dgm:spPr/>
      <dgm:t>
        <a:bodyPr/>
        <a:lstStyle/>
        <a:p>
          <a:r>
            <a:rPr lang="en-GB" dirty="0" smtClean="0"/>
            <a:t>July 2007</a:t>
          </a:r>
          <a:br>
            <a:rPr lang="en-GB" dirty="0" smtClean="0"/>
          </a:br>
          <a:r>
            <a:rPr lang="en-GB" dirty="0" smtClean="0"/>
            <a:t>Requirements &amp; Design</a:t>
          </a:r>
          <a:endParaRPr lang="en-GB" dirty="0"/>
        </a:p>
      </dgm:t>
    </dgm:pt>
    <dgm:pt modelId="{91FB7BB0-DA0F-4782-828D-481F07DA1406}" type="parTrans" cxnId="{D47AAEC3-5D6F-4B3B-BB96-FD632BD17520}">
      <dgm:prSet/>
      <dgm:spPr/>
      <dgm:t>
        <a:bodyPr/>
        <a:lstStyle/>
        <a:p>
          <a:endParaRPr lang="en-GB"/>
        </a:p>
      </dgm:t>
    </dgm:pt>
    <dgm:pt modelId="{3C5A6F3F-81E2-4371-891C-BA7620F8DA64}" type="sibTrans" cxnId="{D47AAEC3-5D6F-4B3B-BB96-FD632BD17520}">
      <dgm:prSet/>
      <dgm:spPr/>
      <dgm:t>
        <a:bodyPr/>
        <a:lstStyle/>
        <a:p>
          <a:endParaRPr lang="en-GB"/>
        </a:p>
      </dgm:t>
    </dgm:pt>
    <dgm:pt modelId="{D27F6784-EE8E-4C45-922A-2EF6B38390BD}">
      <dgm:prSet phldrT="[Text]"/>
      <dgm:spPr/>
      <dgm:t>
        <a:bodyPr/>
        <a:lstStyle/>
        <a:p>
          <a:r>
            <a:rPr lang="en-GB" dirty="0" smtClean="0"/>
            <a:t>April 2008</a:t>
          </a:r>
          <a:br>
            <a:rPr lang="en-GB" dirty="0" smtClean="0"/>
          </a:br>
          <a:r>
            <a:rPr lang="en-GB" dirty="0" smtClean="0"/>
            <a:t>V 1.0</a:t>
          </a:r>
          <a:br>
            <a:rPr lang="en-GB" dirty="0" smtClean="0"/>
          </a:br>
          <a:r>
            <a:rPr lang="en-GB" dirty="0" smtClean="0"/>
            <a:t>First instrument support</a:t>
          </a:r>
          <a:endParaRPr lang="en-GB" dirty="0"/>
        </a:p>
      </dgm:t>
    </dgm:pt>
    <dgm:pt modelId="{EC941137-716D-42FF-BB3D-7E1D245EBA6E}" type="parTrans" cxnId="{95EEDA07-5F00-4E8B-814C-1F626D566CBB}">
      <dgm:prSet/>
      <dgm:spPr/>
      <dgm:t>
        <a:bodyPr/>
        <a:lstStyle/>
        <a:p>
          <a:endParaRPr lang="en-GB"/>
        </a:p>
      </dgm:t>
    </dgm:pt>
    <dgm:pt modelId="{CB4AA9AC-261A-46FB-A249-FED0D3AA70A2}" type="sibTrans" cxnId="{95EEDA07-5F00-4E8B-814C-1F626D566CBB}">
      <dgm:prSet/>
      <dgm:spPr/>
      <dgm:t>
        <a:bodyPr/>
        <a:lstStyle/>
        <a:p>
          <a:endParaRPr lang="en-GB"/>
        </a:p>
      </dgm:t>
    </dgm:pt>
    <dgm:pt modelId="{72EB4D76-EF9B-471F-AB6C-6B0F63F3F014}">
      <dgm:prSet phldrT="[Text]"/>
      <dgm:spPr/>
      <dgm:t>
        <a:bodyPr/>
        <a:lstStyle/>
        <a:p>
          <a:r>
            <a:rPr lang="en-GB" dirty="0" smtClean="0"/>
            <a:t>Feb 2010</a:t>
          </a:r>
          <a:br>
            <a:rPr lang="en-GB" dirty="0" smtClean="0"/>
          </a:br>
          <a:r>
            <a:rPr lang="en-GB" dirty="0" smtClean="0"/>
            <a:t>V1.1</a:t>
          </a:r>
          <a:br>
            <a:rPr lang="en-GB" dirty="0" smtClean="0"/>
          </a:br>
          <a:r>
            <a:rPr lang="en-GB" dirty="0" smtClean="0"/>
            <a:t>Collaboration with SNS &amp; HFIR</a:t>
          </a:r>
          <a:br>
            <a:rPr lang="en-GB" dirty="0" smtClean="0"/>
          </a:br>
          <a:r>
            <a:rPr lang="en-GB" dirty="0" smtClean="0"/>
            <a:t>&amp; Support multiple techniques</a:t>
          </a:r>
          <a:br>
            <a:rPr lang="en-GB" dirty="0" smtClean="0"/>
          </a:br>
          <a:endParaRPr lang="en-GB" dirty="0"/>
        </a:p>
      </dgm:t>
    </dgm:pt>
    <dgm:pt modelId="{9F4A4A5B-BA72-493C-B2FE-8D56287D1927}" type="parTrans" cxnId="{4DC2DF09-B10C-4631-959C-EBDAA6658B0F}">
      <dgm:prSet/>
      <dgm:spPr/>
      <dgm:t>
        <a:bodyPr/>
        <a:lstStyle/>
        <a:p>
          <a:endParaRPr lang="en-GB"/>
        </a:p>
      </dgm:t>
    </dgm:pt>
    <dgm:pt modelId="{E59044A5-CDEE-4CAA-B9A8-D491103D8DC6}" type="sibTrans" cxnId="{4DC2DF09-B10C-4631-959C-EBDAA6658B0F}">
      <dgm:prSet/>
      <dgm:spPr/>
      <dgm:t>
        <a:bodyPr/>
        <a:lstStyle/>
        <a:p>
          <a:endParaRPr lang="en-GB"/>
        </a:p>
      </dgm:t>
    </dgm:pt>
    <dgm:pt modelId="{6E86D186-3009-41A4-8482-8738EF0D8667}">
      <dgm:prSet phldrT="[Text]"/>
      <dgm:spPr/>
      <dgm:t>
        <a:bodyPr/>
        <a:lstStyle/>
        <a:p>
          <a:r>
            <a:rPr lang="en-GB" dirty="0" smtClean="0"/>
            <a:t>Jan 2012</a:t>
          </a:r>
          <a:br>
            <a:rPr lang="en-GB" dirty="0" smtClean="0"/>
          </a:br>
          <a:r>
            <a:rPr lang="en-GB" dirty="0" smtClean="0"/>
            <a:t>V2.0</a:t>
          </a:r>
        </a:p>
        <a:p>
          <a:r>
            <a:rPr lang="en-GB" dirty="0" smtClean="0"/>
            <a:t>Scientist validated results. VATES integration</a:t>
          </a:r>
          <a:endParaRPr lang="en-GB" dirty="0"/>
        </a:p>
      </dgm:t>
    </dgm:pt>
    <dgm:pt modelId="{FDBC3144-C453-4C4A-8FDD-55B65FD3291D}" type="parTrans" cxnId="{5662E667-519B-408B-A9A3-58630C295802}">
      <dgm:prSet/>
      <dgm:spPr/>
      <dgm:t>
        <a:bodyPr/>
        <a:lstStyle/>
        <a:p>
          <a:endParaRPr lang="en-GB"/>
        </a:p>
      </dgm:t>
    </dgm:pt>
    <dgm:pt modelId="{E043F992-4089-4AD5-B482-F0796F4571E5}" type="sibTrans" cxnId="{5662E667-519B-408B-A9A3-58630C295802}">
      <dgm:prSet/>
      <dgm:spPr/>
      <dgm:t>
        <a:bodyPr/>
        <a:lstStyle/>
        <a:p>
          <a:endParaRPr lang="en-GB"/>
        </a:p>
      </dgm:t>
    </dgm:pt>
    <dgm:pt modelId="{A661BFB2-2B1F-4AF8-AB76-59345E0AEA59}">
      <dgm:prSet phldrT="[Text]"/>
      <dgm:spPr/>
      <dgm:t>
        <a:bodyPr/>
        <a:lstStyle/>
        <a:p>
          <a:r>
            <a:rPr lang="en-GB" dirty="0" smtClean="0"/>
            <a:t>May 2015</a:t>
          </a:r>
          <a:br>
            <a:rPr lang="en-GB" dirty="0" smtClean="0"/>
          </a:br>
          <a:r>
            <a:rPr lang="en-GB" dirty="0" smtClean="0"/>
            <a:t>V3.4</a:t>
          </a:r>
          <a:br>
            <a:rPr lang="en-GB" dirty="0" smtClean="0"/>
          </a:br>
          <a:r>
            <a:rPr lang="en-GB" dirty="0" smtClean="0"/>
            <a:t>Improved functionality and usability</a:t>
          </a:r>
          <a:br>
            <a:rPr lang="en-GB" dirty="0" smtClean="0"/>
          </a:br>
          <a:r>
            <a:rPr lang="en-GB" dirty="0" smtClean="0"/>
            <a:t>…</a:t>
          </a:r>
          <a:br>
            <a:rPr lang="en-GB" dirty="0" smtClean="0"/>
          </a:br>
          <a:r>
            <a:rPr lang="en-GB" dirty="0" smtClean="0"/>
            <a:t>Development Continues</a:t>
          </a:r>
          <a:endParaRPr lang="en-GB" dirty="0"/>
        </a:p>
      </dgm:t>
    </dgm:pt>
    <dgm:pt modelId="{52420D75-B271-40E2-82D6-534204589BE6}" type="parTrans" cxnId="{F5937D80-41B6-4227-8081-F16133E32BA8}">
      <dgm:prSet/>
      <dgm:spPr/>
      <dgm:t>
        <a:bodyPr/>
        <a:lstStyle/>
        <a:p>
          <a:endParaRPr lang="en-GB"/>
        </a:p>
      </dgm:t>
    </dgm:pt>
    <dgm:pt modelId="{AFC89960-220B-46FA-BDC5-7CC102E782AA}" type="sibTrans" cxnId="{F5937D80-41B6-4227-8081-F16133E32BA8}">
      <dgm:prSet/>
      <dgm:spPr/>
      <dgm:t>
        <a:bodyPr/>
        <a:lstStyle/>
        <a:p>
          <a:endParaRPr lang="en-GB"/>
        </a:p>
      </dgm:t>
    </dgm:pt>
    <dgm:pt modelId="{CCBECA63-84B9-4525-9882-B60ADD7341D1}" type="pres">
      <dgm:prSet presAssocID="{A21EA611-A19A-4B67-9B10-54843DEC54AD}" presName="arrowDiagram" presStyleCnt="0">
        <dgm:presLayoutVars>
          <dgm:chMax val="5"/>
          <dgm:dir/>
          <dgm:resizeHandles val="exact"/>
        </dgm:presLayoutVars>
      </dgm:prSet>
      <dgm:spPr/>
    </dgm:pt>
    <dgm:pt modelId="{91E198D4-0389-4796-A7D6-AC6ADD238316}" type="pres">
      <dgm:prSet presAssocID="{A21EA611-A19A-4B67-9B10-54843DEC54AD}" presName="arrow" presStyleLbl="bgShp" presStyleIdx="0" presStyleCnt="1"/>
      <dgm:spPr/>
    </dgm:pt>
    <dgm:pt modelId="{CA977622-5D5E-4C23-A6D4-08C373836E3E}" type="pres">
      <dgm:prSet presAssocID="{A21EA611-A19A-4B67-9B10-54843DEC54AD}" presName="arrowDiagram5" presStyleCnt="0"/>
      <dgm:spPr/>
    </dgm:pt>
    <dgm:pt modelId="{965268CF-F8DF-4C5B-A373-044412E06DF1}" type="pres">
      <dgm:prSet presAssocID="{B8D253D6-6974-45FB-8CBE-BABFE0DC4844}" presName="bullet5a" presStyleLbl="node1" presStyleIdx="0" presStyleCnt="5"/>
      <dgm:spPr/>
    </dgm:pt>
    <dgm:pt modelId="{84050A4C-F702-4021-B4AE-14BD765726A4}" type="pres">
      <dgm:prSet presAssocID="{B8D253D6-6974-45FB-8CBE-BABFE0DC4844}" presName="textBox5a" presStyleLbl="revTx" presStyleIdx="0" presStyleCnt="5">
        <dgm:presLayoutVars>
          <dgm:bulletEnabled val="1"/>
        </dgm:presLayoutVars>
      </dgm:prSet>
      <dgm:spPr/>
      <dgm:t>
        <a:bodyPr/>
        <a:lstStyle/>
        <a:p>
          <a:endParaRPr lang="en-GB"/>
        </a:p>
      </dgm:t>
    </dgm:pt>
    <dgm:pt modelId="{C42AEEE3-8A34-4615-B123-F892FCF68336}" type="pres">
      <dgm:prSet presAssocID="{D27F6784-EE8E-4C45-922A-2EF6B38390BD}" presName="bullet5b" presStyleLbl="node1" presStyleIdx="1" presStyleCnt="5"/>
      <dgm:spPr/>
    </dgm:pt>
    <dgm:pt modelId="{1DAD8E73-AC19-4537-B58E-387B32261134}" type="pres">
      <dgm:prSet presAssocID="{D27F6784-EE8E-4C45-922A-2EF6B38390BD}" presName="textBox5b" presStyleLbl="revTx" presStyleIdx="1" presStyleCnt="5">
        <dgm:presLayoutVars>
          <dgm:bulletEnabled val="1"/>
        </dgm:presLayoutVars>
      </dgm:prSet>
      <dgm:spPr/>
      <dgm:t>
        <a:bodyPr/>
        <a:lstStyle/>
        <a:p>
          <a:endParaRPr lang="en-GB"/>
        </a:p>
      </dgm:t>
    </dgm:pt>
    <dgm:pt modelId="{4832E1E8-C7FF-493D-8C56-FC852AF86BFC}" type="pres">
      <dgm:prSet presAssocID="{72EB4D76-EF9B-471F-AB6C-6B0F63F3F014}" presName="bullet5c" presStyleLbl="node1" presStyleIdx="2" presStyleCnt="5"/>
      <dgm:spPr/>
    </dgm:pt>
    <dgm:pt modelId="{A8B273A8-2ACD-48B1-AE98-345EA613BD9D}" type="pres">
      <dgm:prSet presAssocID="{72EB4D76-EF9B-471F-AB6C-6B0F63F3F014}" presName="textBox5c" presStyleLbl="revTx" presStyleIdx="2" presStyleCnt="5">
        <dgm:presLayoutVars>
          <dgm:bulletEnabled val="1"/>
        </dgm:presLayoutVars>
      </dgm:prSet>
      <dgm:spPr/>
      <dgm:t>
        <a:bodyPr/>
        <a:lstStyle/>
        <a:p>
          <a:endParaRPr lang="en-GB"/>
        </a:p>
      </dgm:t>
    </dgm:pt>
    <dgm:pt modelId="{D4DAA35A-7499-4F03-87EE-4E6056B2FE4D}" type="pres">
      <dgm:prSet presAssocID="{6E86D186-3009-41A4-8482-8738EF0D8667}" presName="bullet5d" presStyleLbl="node1" presStyleIdx="3" presStyleCnt="5"/>
      <dgm:spPr/>
    </dgm:pt>
    <dgm:pt modelId="{226EB3EC-9750-4101-B596-C935ECE33401}" type="pres">
      <dgm:prSet presAssocID="{6E86D186-3009-41A4-8482-8738EF0D8667}" presName="textBox5d" presStyleLbl="revTx" presStyleIdx="3" presStyleCnt="5" custLinFactNeighborX="1802" custLinFactNeighborY="850">
        <dgm:presLayoutVars>
          <dgm:bulletEnabled val="1"/>
        </dgm:presLayoutVars>
      </dgm:prSet>
      <dgm:spPr/>
      <dgm:t>
        <a:bodyPr/>
        <a:lstStyle/>
        <a:p>
          <a:endParaRPr lang="en-GB"/>
        </a:p>
      </dgm:t>
    </dgm:pt>
    <dgm:pt modelId="{222EAC27-7B81-4855-920F-61498401C499}" type="pres">
      <dgm:prSet presAssocID="{A661BFB2-2B1F-4AF8-AB76-59345E0AEA59}" presName="bullet5e" presStyleLbl="node1" presStyleIdx="4" presStyleCnt="5"/>
      <dgm:spPr/>
    </dgm:pt>
    <dgm:pt modelId="{36267492-E579-4B09-AC0E-9F65E03FA72D}" type="pres">
      <dgm:prSet presAssocID="{A661BFB2-2B1F-4AF8-AB76-59345E0AEA59}" presName="textBox5e" presStyleLbl="revTx" presStyleIdx="4" presStyleCnt="5">
        <dgm:presLayoutVars>
          <dgm:bulletEnabled val="1"/>
        </dgm:presLayoutVars>
      </dgm:prSet>
      <dgm:spPr/>
      <dgm:t>
        <a:bodyPr/>
        <a:lstStyle/>
        <a:p>
          <a:endParaRPr lang="en-GB"/>
        </a:p>
      </dgm:t>
    </dgm:pt>
  </dgm:ptLst>
  <dgm:cxnLst>
    <dgm:cxn modelId="{504AF008-37CB-4217-A498-1710E774A517}" type="presOf" srcId="{72EB4D76-EF9B-471F-AB6C-6B0F63F3F014}" destId="{A8B273A8-2ACD-48B1-AE98-345EA613BD9D}" srcOrd="0" destOrd="0" presId="urn:microsoft.com/office/officeart/2005/8/layout/arrow2"/>
    <dgm:cxn modelId="{6123A3EC-54FB-4498-9B37-B88D029B6B56}" type="presOf" srcId="{A661BFB2-2B1F-4AF8-AB76-59345E0AEA59}" destId="{36267492-E579-4B09-AC0E-9F65E03FA72D}" srcOrd="0" destOrd="0" presId="urn:microsoft.com/office/officeart/2005/8/layout/arrow2"/>
    <dgm:cxn modelId="{F5937D80-41B6-4227-8081-F16133E32BA8}" srcId="{A21EA611-A19A-4B67-9B10-54843DEC54AD}" destId="{A661BFB2-2B1F-4AF8-AB76-59345E0AEA59}" srcOrd="4" destOrd="0" parTransId="{52420D75-B271-40E2-82D6-534204589BE6}" sibTransId="{AFC89960-220B-46FA-BDC5-7CC102E782AA}"/>
    <dgm:cxn modelId="{AFBACB00-AFA4-4B4A-AB7E-775582094437}" type="presOf" srcId="{B8D253D6-6974-45FB-8CBE-BABFE0DC4844}" destId="{84050A4C-F702-4021-B4AE-14BD765726A4}" srcOrd="0" destOrd="0" presId="urn:microsoft.com/office/officeart/2005/8/layout/arrow2"/>
    <dgm:cxn modelId="{5C58C088-557D-4244-B237-D9CDA2749203}" type="presOf" srcId="{D27F6784-EE8E-4C45-922A-2EF6B38390BD}" destId="{1DAD8E73-AC19-4537-B58E-387B32261134}" srcOrd="0" destOrd="0" presId="urn:microsoft.com/office/officeart/2005/8/layout/arrow2"/>
    <dgm:cxn modelId="{D47AAEC3-5D6F-4B3B-BB96-FD632BD17520}" srcId="{A21EA611-A19A-4B67-9B10-54843DEC54AD}" destId="{B8D253D6-6974-45FB-8CBE-BABFE0DC4844}" srcOrd="0" destOrd="0" parTransId="{91FB7BB0-DA0F-4782-828D-481F07DA1406}" sibTransId="{3C5A6F3F-81E2-4371-891C-BA7620F8DA64}"/>
    <dgm:cxn modelId="{95EEDA07-5F00-4E8B-814C-1F626D566CBB}" srcId="{A21EA611-A19A-4B67-9B10-54843DEC54AD}" destId="{D27F6784-EE8E-4C45-922A-2EF6B38390BD}" srcOrd="1" destOrd="0" parTransId="{EC941137-716D-42FF-BB3D-7E1D245EBA6E}" sibTransId="{CB4AA9AC-261A-46FB-A249-FED0D3AA70A2}"/>
    <dgm:cxn modelId="{5B97D409-4BB0-4BE4-B634-DD18F908DB4F}" type="presOf" srcId="{A21EA611-A19A-4B67-9B10-54843DEC54AD}" destId="{CCBECA63-84B9-4525-9882-B60ADD7341D1}" srcOrd="0" destOrd="0" presId="urn:microsoft.com/office/officeart/2005/8/layout/arrow2"/>
    <dgm:cxn modelId="{4DC2DF09-B10C-4631-959C-EBDAA6658B0F}" srcId="{A21EA611-A19A-4B67-9B10-54843DEC54AD}" destId="{72EB4D76-EF9B-471F-AB6C-6B0F63F3F014}" srcOrd="2" destOrd="0" parTransId="{9F4A4A5B-BA72-493C-B2FE-8D56287D1927}" sibTransId="{E59044A5-CDEE-4CAA-B9A8-D491103D8DC6}"/>
    <dgm:cxn modelId="{5662E667-519B-408B-A9A3-58630C295802}" srcId="{A21EA611-A19A-4B67-9B10-54843DEC54AD}" destId="{6E86D186-3009-41A4-8482-8738EF0D8667}" srcOrd="3" destOrd="0" parTransId="{FDBC3144-C453-4C4A-8FDD-55B65FD3291D}" sibTransId="{E043F992-4089-4AD5-B482-F0796F4571E5}"/>
    <dgm:cxn modelId="{07C09D45-70BE-46C1-AC87-2B382553EDEB}" type="presOf" srcId="{6E86D186-3009-41A4-8482-8738EF0D8667}" destId="{226EB3EC-9750-4101-B596-C935ECE33401}" srcOrd="0" destOrd="0" presId="urn:microsoft.com/office/officeart/2005/8/layout/arrow2"/>
    <dgm:cxn modelId="{D73E0D1D-6AB6-4C8C-826B-27B6856E6075}" type="presParOf" srcId="{CCBECA63-84B9-4525-9882-B60ADD7341D1}" destId="{91E198D4-0389-4796-A7D6-AC6ADD238316}" srcOrd="0" destOrd="0" presId="urn:microsoft.com/office/officeart/2005/8/layout/arrow2"/>
    <dgm:cxn modelId="{9D88029C-BB4A-4F50-ACBD-111BB1430B05}" type="presParOf" srcId="{CCBECA63-84B9-4525-9882-B60ADD7341D1}" destId="{CA977622-5D5E-4C23-A6D4-08C373836E3E}" srcOrd="1" destOrd="0" presId="urn:microsoft.com/office/officeart/2005/8/layout/arrow2"/>
    <dgm:cxn modelId="{A47FA1B4-C0F4-4181-B68C-3F9CFED6351B}" type="presParOf" srcId="{CA977622-5D5E-4C23-A6D4-08C373836E3E}" destId="{965268CF-F8DF-4C5B-A373-044412E06DF1}" srcOrd="0" destOrd="0" presId="urn:microsoft.com/office/officeart/2005/8/layout/arrow2"/>
    <dgm:cxn modelId="{B931C408-D1F1-4103-B4D7-AA6F9863E51A}" type="presParOf" srcId="{CA977622-5D5E-4C23-A6D4-08C373836E3E}" destId="{84050A4C-F702-4021-B4AE-14BD765726A4}" srcOrd="1" destOrd="0" presId="urn:microsoft.com/office/officeart/2005/8/layout/arrow2"/>
    <dgm:cxn modelId="{76798E68-6804-4F86-9AD4-2392A691CCA0}" type="presParOf" srcId="{CA977622-5D5E-4C23-A6D4-08C373836E3E}" destId="{C42AEEE3-8A34-4615-B123-F892FCF68336}" srcOrd="2" destOrd="0" presId="urn:microsoft.com/office/officeart/2005/8/layout/arrow2"/>
    <dgm:cxn modelId="{856CD90C-DF74-433E-ACA9-2D5648C9D034}" type="presParOf" srcId="{CA977622-5D5E-4C23-A6D4-08C373836E3E}" destId="{1DAD8E73-AC19-4537-B58E-387B32261134}" srcOrd="3" destOrd="0" presId="urn:microsoft.com/office/officeart/2005/8/layout/arrow2"/>
    <dgm:cxn modelId="{906AF365-B72E-4012-8A07-7C5271EAE43A}" type="presParOf" srcId="{CA977622-5D5E-4C23-A6D4-08C373836E3E}" destId="{4832E1E8-C7FF-493D-8C56-FC852AF86BFC}" srcOrd="4" destOrd="0" presId="urn:microsoft.com/office/officeart/2005/8/layout/arrow2"/>
    <dgm:cxn modelId="{57D09D31-E814-4D5A-AC74-13E974E211D3}" type="presParOf" srcId="{CA977622-5D5E-4C23-A6D4-08C373836E3E}" destId="{A8B273A8-2ACD-48B1-AE98-345EA613BD9D}" srcOrd="5" destOrd="0" presId="urn:microsoft.com/office/officeart/2005/8/layout/arrow2"/>
    <dgm:cxn modelId="{0A7FDF65-D184-441C-A9D5-7180E2C43139}" type="presParOf" srcId="{CA977622-5D5E-4C23-A6D4-08C373836E3E}" destId="{D4DAA35A-7499-4F03-87EE-4E6056B2FE4D}" srcOrd="6" destOrd="0" presId="urn:microsoft.com/office/officeart/2005/8/layout/arrow2"/>
    <dgm:cxn modelId="{70C7ACC8-D22A-4138-8432-DCE3127A6A67}" type="presParOf" srcId="{CA977622-5D5E-4C23-A6D4-08C373836E3E}" destId="{226EB3EC-9750-4101-B596-C935ECE33401}" srcOrd="7" destOrd="0" presId="urn:microsoft.com/office/officeart/2005/8/layout/arrow2"/>
    <dgm:cxn modelId="{BDD41827-C5B9-49E5-85CD-35203EF5199E}" type="presParOf" srcId="{CA977622-5D5E-4C23-A6D4-08C373836E3E}" destId="{222EAC27-7B81-4855-920F-61498401C499}" srcOrd="8" destOrd="0" presId="urn:microsoft.com/office/officeart/2005/8/layout/arrow2"/>
    <dgm:cxn modelId="{F267FC9B-52F0-4F30-BF6C-9AF52E74FBD6}" type="presParOf" srcId="{CA977622-5D5E-4C23-A6D4-08C373836E3E}" destId="{36267492-E579-4B09-AC0E-9F65E03FA72D}" srcOrd="9" destOrd="0" presId="urn:microsoft.com/office/officeart/2005/8/layout/arrow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640BDE-C31B-4980-8F82-FD0AF42D0A19}" type="doc">
      <dgm:prSet loTypeId="urn:microsoft.com/office/officeart/2005/8/layout/hierarchy4" loCatId="relationship" qsTypeId="urn:microsoft.com/office/officeart/2005/8/quickstyle/simple5" qsCatId="simple" csTypeId="urn:microsoft.com/office/officeart/2005/8/colors/accent1_2" csCatId="accent1" phldr="1"/>
      <dgm:spPr/>
      <dgm:t>
        <a:bodyPr/>
        <a:lstStyle/>
        <a:p>
          <a:endParaRPr lang="en-GB"/>
        </a:p>
      </dgm:t>
    </dgm:pt>
    <dgm:pt modelId="{CD9DB930-68C9-413D-8CD2-317F9286BE00}">
      <dgm:prSet phldrT="[Text]">
        <dgm:style>
          <a:lnRef idx="0">
            <a:schemeClr val="accent6"/>
          </a:lnRef>
          <a:fillRef idx="3">
            <a:schemeClr val="accent6"/>
          </a:fillRef>
          <a:effectRef idx="3">
            <a:schemeClr val="accent6"/>
          </a:effectRef>
          <a:fontRef idx="minor">
            <a:schemeClr val="lt1"/>
          </a:fontRef>
        </dgm:style>
      </dgm:prSet>
      <dgm:spPr/>
      <dgm:t>
        <a:bodyPr/>
        <a:lstStyle/>
        <a:p>
          <a:r>
            <a:rPr lang="en-GB" dirty="0" smtClean="0"/>
            <a:t>Algorithm Dialogs</a:t>
          </a:r>
          <a:br>
            <a:rPr lang="en-GB" dirty="0" smtClean="0"/>
          </a:br>
          <a:r>
            <a:rPr lang="en-GB" dirty="0" smtClean="0"/>
            <a:t>Custom Interfaces</a:t>
          </a:r>
          <a:br>
            <a:rPr lang="en-GB" dirty="0" smtClean="0"/>
          </a:br>
          <a:r>
            <a:rPr lang="en-GB" dirty="0" smtClean="0"/>
            <a:t>Custom Menus</a:t>
          </a:r>
          <a:endParaRPr lang="en-GB" dirty="0"/>
        </a:p>
      </dgm:t>
    </dgm:pt>
    <dgm:pt modelId="{68D0A2CD-5850-48C8-9773-ED4891512EA2}" type="parTrans" cxnId="{A2FBD364-ACFE-4288-AC8D-73B5C52ACA82}">
      <dgm:prSet/>
      <dgm:spPr/>
      <dgm:t>
        <a:bodyPr/>
        <a:lstStyle/>
        <a:p>
          <a:endParaRPr lang="en-GB"/>
        </a:p>
      </dgm:t>
    </dgm:pt>
    <dgm:pt modelId="{ABCBE327-8103-4047-8376-15070F0B9A4E}" type="sibTrans" cxnId="{A2FBD364-ACFE-4288-AC8D-73B5C52ACA82}">
      <dgm:prSet/>
      <dgm:spPr/>
      <dgm:t>
        <a:bodyPr/>
        <a:lstStyle/>
        <a:p>
          <a:endParaRPr lang="en-GB"/>
        </a:p>
      </dgm:t>
    </dgm:pt>
    <dgm:pt modelId="{1C1A3FB8-04D1-4F7D-900C-5C6197980F5D}">
      <dgm:prSet phldrT="[Text]"/>
      <dgm:spPr>
        <a:gradFill flip="none" rotWithShape="0">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16200000" scaled="1"/>
          <a:tileRect/>
        </a:gradFill>
      </dgm:spPr>
      <dgm:t>
        <a:bodyPr/>
        <a:lstStyle/>
        <a:p>
          <a:r>
            <a:rPr lang="en-GB" dirty="0" smtClean="0"/>
            <a:t>Algorithms</a:t>
          </a:r>
          <a:endParaRPr lang="en-GB" dirty="0"/>
        </a:p>
      </dgm:t>
    </dgm:pt>
    <dgm:pt modelId="{8F373124-B9F4-4BD5-AD90-A161CEFAD183}" type="parTrans" cxnId="{EF1A5834-DCD4-43F0-8B67-17DB9BE663A9}">
      <dgm:prSet/>
      <dgm:spPr/>
      <dgm:t>
        <a:bodyPr/>
        <a:lstStyle/>
        <a:p>
          <a:endParaRPr lang="en-GB"/>
        </a:p>
      </dgm:t>
    </dgm:pt>
    <dgm:pt modelId="{DD9D6C94-0BEF-42AA-97AE-BE12CA94BC1F}" type="sibTrans" cxnId="{EF1A5834-DCD4-43F0-8B67-17DB9BE663A9}">
      <dgm:prSet/>
      <dgm:spPr/>
      <dgm:t>
        <a:bodyPr/>
        <a:lstStyle/>
        <a:p>
          <a:endParaRPr lang="en-GB"/>
        </a:p>
      </dgm:t>
    </dgm:pt>
    <dgm:pt modelId="{7EA90CDF-47C7-47B9-91CF-BB62DC820BB0}">
      <dgm:prSet phldrT="[Text]"/>
      <dgm:spPr>
        <a:gradFill flip="none" rotWithShape="0">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16200000" scaled="1"/>
          <a:tileRect/>
        </a:gradFill>
      </dgm:spPr>
      <dgm:t>
        <a:bodyPr/>
        <a:lstStyle/>
        <a:p>
          <a:r>
            <a:rPr lang="en-GB" dirty="0" smtClean="0"/>
            <a:t>Unit Conversions</a:t>
          </a:r>
          <a:endParaRPr lang="en-GB" dirty="0"/>
        </a:p>
      </dgm:t>
    </dgm:pt>
    <dgm:pt modelId="{A6A5E4AF-D774-4781-93F1-BE5DAB783F72}" type="parTrans" cxnId="{0735BE5D-4B4C-4684-9446-8EAC22485C0C}">
      <dgm:prSet/>
      <dgm:spPr/>
      <dgm:t>
        <a:bodyPr/>
        <a:lstStyle/>
        <a:p>
          <a:endParaRPr lang="en-GB"/>
        </a:p>
      </dgm:t>
    </dgm:pt>
    <dgm:pt modelId="{1E37BDDD-4B88-472A-A71D-F092FD351EF3}" type="sibTrans" cxnId="{0735BE5D-4B4C-4684-9446-8EAC22485C0C}">
      <dgm:prSet/>
      <dgm:spPr/>
      <dgm:t>
        <a:bodyPr/>
        <a:lstStyle/>
        <a:p>
          <a:endParaRPr lang="en-GB"/>
        </a:p>
      </dgm:t>
    </dgm:pt>
    <dgm:pt modelId="{88F232EF-CABB-4D65-8D7E-01000CB55B1E}">
      <dgm:prSet phldrT="[Text]"/>
      <dgm:spPr>
        <a:gradFill flip="none" rotWithShape="0">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lin ang="16200000" scaled="1"/>
          <a:tileRect/>
        </a:gradFill>
      </dgm:spPr>
      <dgm:t>
        <a:bodyPr/>
        <a:lstStyle/>
        <a:p>
          <a:r>
            <a:rPr lang="en-GB" dirty="0" smtClean="0"/>
            <a:t>Fit Functions</a:t>
          </a:r>
          <a:br>
            <a:rPr lang="en-GB" dirty="0" smtClean="0"/>
          </a:br>
          <a:r>
            <a:rPr lang="en-GB" dirty="0" smtClean="0"/>
            <a:t>Cost Models</a:t>
          </a:r>
          <a:br>
            <a:rPr lang="en-GB" dirty="0" smtClean="0"/>
          </a:br>
          <a:r>
            <a:rPr lang="en-GB" dirty="0" smtClean="0"/>
            <a:t>Constraints</a:t>
          </a:r>
          <a:br>
            <a:rPr lang="en-GB" dirty="0" smtClean="0"/>
          </a:br>
          <a:r>
            <a:rPr lang="en-GB" dirty="0" smtClean="0"/>
            <a:t>Minimiser</a:t>
          </a:r>
          <a:endParaRPr lang="en-GB" dirty="0"/>
        </a:p>
      </dgm:t>
    </dgm:pt>
    <dgm:pt modelId="{F12A6FC6-D639-4A10-B5D4-D26D202648D0}" type="parTrans" cxnId="{8DCB6BD5-360E-40E1-B299-6971558D7879}">
      <dgm:prSet/>
      <dgm:spPr/>
      <dgm:t>
        <a:bodyPr/>
        <a:lstStyle/>
        <a:p>
          <a:endParaRPr lang="en-GB"/>
        </a:p>
      </dgm:t>
    </dgm:pt>
    <dgm:pt modelId="{ECCE57B6-A2EF-4AC7-8AD1-F24FCDA96353}" type="sibTrans" cxnId="{8DCB6BD5-360E-40E1-B299-6971558D7879}">
      <dgm:prSet/>
      <dgm:spPr/>
      <dgm:t>
        <a:bodyPr/>
        <a:lstStyle/>
        <a:p>
          <a:endParaRPr lang="en-GB"/>
        </a:p>
      </dgm:t>
    </dgm:pt>
    <dgm:pt modelId="{08D55A82-BA13-40C3-A2F6-808B732DBE3E}">
      <dgm:prSet phldrT="[Text]">
        <dgm:style>
          <a:lnRef idx="1">
            <a:schemeClr val="accent3"/>
          </a:lnRef>
          <a:fillRef idx="3">
            <a:schemeClr val="accent3"/>
          </a:fillRef>
          <a:effectRef idx="2">
            <a:schemeClr val="accent3"/>
          </a:effectRef>
          <a:fontRef idx="minor">
            <a:schemeClr val="lt1"/>
          </a:fontRef>
        </dgm:style>
      </dgm:prSet>
      <dgm:spPr>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16200000" scaled="1"/>
          <a:tileRect/>
        </a:gradFill>
      </dgm:spPr>
      <dgm:t>
        <a:bodyPr/>
        <a:lstStyle/>
        <a:p>
          <a:r>
            <a:rPr lang="en-GB" dirty="0" smtClean="0"/>
            <a:t>Workspaces</a:t>
          </a:r>
          <a:endParaRPr lang="en-GB" dirty="0"/>
        </a:p>
      </dgm:t>
    </dgm:pt>
    <dgm:pt modelId="{47C9A471-C102-42C8-9F4C-E75E1A217AD9}" type="parTrans" cxnId="{AA421EA1-0ECE-4EDE-9862-9107E9F16A48}">
      <dgm:prSet/>
      <dgm:spPr/>
      <dgm:t>
        <a:bodyPr/>
        <a:lstStyle/>
        <a:p>
          <a:endParaRPr lang="en-GB"/>
        </a:p>
      </dgm:t>
    </dgm:pt>
    <dgm:pt modelId="{2BBD5C8D-B6AB-45B1-9CDB-943853943DE2}" type="sibTrans" cxnId="{AA421EA1-0ECE-4EDE-9862-9107E9F16A48}">
      <dgm:prSet/>
      <dgm:spPr/>
      <dgm:t>
        <a:bodyPr/>
        <a:lstStyle/>
        <a:p>
          <a:endParaRPr lang="en-GB"/>
        </a:p>
      </dgm:t>
    </dgm:pt>
    <dgm:pt modelId="{3DC4AFAC-DF78-49C3-A43F-2ADB1DF42C68}">
      <dgm:prSet phldrT="[Text]"/>
      <dgm:spPr>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dgm:spPr>
      <dgm:t>
        <a:bodyPr/>
        <a:lstStyle/>
        <a:p>
          <a:r>
            <a:rPr lang="en-GB" dirty="0" smtClean="0"/>
            <a:t>Archive Searching</a:t>
          </a:r>
          <a:br>
            <a:rPr lang="en-GB" dirty="0" smtClean="0"/>
          </a:br>
          <a:r>
            <a:rPr lang="en-GB" dirty="0" err="1" smtClean="0"/>
            <a:t>LiveData</a:t>
          </a:r>
          <a:r>
            <a:rPr lang="en-GB" dirty="0" smtClean="0"/>
            <a:t> Listeners</a:t>
          </a:r>
          <a:br>
            <a:rPr lang="en-GB" dirty="0" smtClean="0"/>
          </a:br>
          <a:r>
            <a:rPr lang="en-GB" dirty="0" smtClean="0"/>
            <a:t>Data Catalogues</a:t>
          </a:r>
          <a:endParaRPr lang="en-GB" dirty="0"/>
        </a:p>
      </dgm:t>
    </dgm:pt>
    <dgm:pt modelId="{44EC7277-F681-4A2D-BC90-31854ABF8BCB}" type="parTrans" cxnId="{5AB09813-67AE-42A3-ABED-3246AB531772}">
      <dgm:prSet/>
      <dgm:spPr/>
      <dgm:t>
        <a:bodyPr/>
        <a:lstStyle/>
        <a:p>
          <a:endParaRPr lang="en-GB"/>
        </a:p>
      </dgm:t>
    </dgm:pt>
    <dgm:pt modelId="{FAC6086E-FA05-42FE-A3FE-FD6C7DA80F87}" type="sibTrans" cxnId="{5AB09813-67AE-42A3-ABED-3246AB531772}">
      <dgm:prSet/>
      <dgm:spPr/>
      <dgm:t>
        <a:bodyPr/>
        <a:lstStyle/>
        <a:p>
          <a:endParaRPr lang="en-GB"/>
        </a:p>
      </dgm:t>
    </dgm:pt>
    <dgm:pt modelId="{9C8D0EC4-463C-4AB2-87E1-81EB11A4E712}">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6200000" scaled="1"/>
          <a:tileRect/>
        </a:gradFill>
      </dgm:spPr>
      <dgm:t>
        <a:bodyPr/>
        <a:lstStyle/>
        <a:p>
          <a:r>
            <a:rPr lang="en-GB" dirty="0" smtClean="0"/>
            <a:t>GUI</a:t>
          </a:r>
          <a:endParaRPr lang="en-GB" dirty="0"/>
        </a:p>
      </dgm:t>
    </dgm:pt>
    <dgm:pt modelId="{A6BC0ED1-90B3-47CD-8CFB-B20672979705}" type="parTrans" cxnId="{DB7F0C51-6817-4936-80B9-EF90DCF4BB06}">
      <dgm:prSet/>
      <dgm:spPr/>
      <dgm:t>
        <a:bodyPr/>
        <a:lstStyle/>
        <a:p>
          <a:endParaRPr lang="en-GB"/>
        </a:p>
      </dgm:t>
    </dgm:pt>
    <dgm:pt modelId="{87E6480E-7D3B-4D25-901D-9AECCE6F571C}" type="sibTrans" cxnId="{DB7F0C51-6817-4936-80B9-EF90DCF4BB06}">
      <dgm:prSet/>
      <dgm:spPr/>
      <dgm:t>
        <a:bodyPr/>
        <a:lstStyle/>
        <a:p>
          <a:endParaRPr lang="en-GB"/>
        </a:p>
      </dgm:t>
    </dgm:pt>
    <dgm:pt modelId="{C6FF4F03-3ECE-4DFB-9CE7-24C05603E582}">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6200000" scaled="1"/>
          <a:tileRect/>
        </a:gradFill>
      </dgm:spPr>
      <dgm:t>
        <a:bodyPr/>
        <a:lstStyle/>
        <a:p>
          <a:r>
            <a:rPr lang="en-GB" dirty="0" smtClean="0"/>
            <a:t>Framework</a:t>
          </a:r>
          <a:endParaRPr lang="en-GB" dirty="0"/>
        </a:p>
      </dgm:t>
    </dgm:pt>
    <dgm:pt modelId="{5A23C114-ABE2-45B1-A57B-88566AD6A226}" type="parTrans" cxnId="{20C186C3-26D2-44D4-861B-53E516EED45D}">
      <dgm:prSet/>
      <dgm:spPr/>
      <dgm:t>
        <a:bodyPr/>
        <a:lstStyle/>
        <a:p>
          <a:endParaRPr lang="en-GB"/>
        </a:p>
      </dgm:t>
    </dgm:pt>
    <dgm:pt modelId="{A668B125-8F73-464D-A5FE-5246A476D7EB}" type="sibTrans" cxnId="{20C186C3-26D2-44D4-861B-53E516EED45D}">
      <dgm:prSet/>
      <dgm:spPr/>
      <dgm:t>
        <a:bodyPr/>
        <a:lstStyle/>
        <a:p>
          <a:endParaRPr lang="en-GB"/>
        </a:p>
      </dgm:t>
    </dgm:pt>
    <dgm:pt modelId="{5273B896-91DB-46E8-8E1D-EA91FBC04F76}">
      <dgm:prSet phldrT="[Text]">
        <dgm:style>
          <a:lnRef idx="0">
            <a:schemeClr val="accent5"/>
          </a:lnRef>
          <a:fillRef idx="3">
            <a:schemeClr val="accent5"/>
          </a:fillRef>
          <a:effectRef idx="3">
            <a:schemeClr val="accent5"/>
          </a:effectRef>
          <a:fontRef idx="minor">
            <a:schemeClr val="lt1"/>
          </a:fontRef>
        </dgm:style>
      </dgm:prSet>
      <dgm:spPr>
        <a:gradFill flip="none" rotWithShape="0">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6200000" scaled="1"/>
          <a:tileRect/>
        </a:gradFill>
      </dgm:spPr>
      <dgm:t>
        <a:bodyPr/>
        <a:lstStyle/>
        <a:p>
          <a:r>
            <a:rPr lang="en-GB" dirty="0" smtClean="0"/>
            <a:t>(Framework)</a:t>
          </a:r>
          <a:br>
            <a:rPr lang="en-GB" dirty="0" smtClean="0"/>
          </a:br>
          <a:r>
            <a:rPr lang="en-GB" dirty="0" smtClean="0"/>
            <a:t>Utility</a:t>
          </a:r>
          <a:endParaRPr lang="en-GB" dirty="0"/>
        </a:p>
      </dgm:t>
    </dgm:pt>
    <dgm:pt modelId="{833BA169-7D94-4553-8F4B-81A4675A7737}" type="parTrans" cxnId="{0CCAA3BA-9C58-4B00-920A-5329C229471D}">
      <dgm:prSet/>
      <dgm:spPr/>
      <dgm:t>
        <a:bodyPr/>
        <a:lstStyle/>
        <a:p>
          <a:endParaRPr lang="en-GB"/>
        </a:p>
      </dgm:t>
    </dgm:pt>
    <dgm:pt modelId="{45FA6131-C235-46EC-8D91-F05CD05D50F6}" type="sibTrans" cxnId="{0CCAA3BA-9C58-4B00-920A-5329C229471D}">
      <dgm:prSet/>
      <dgm:spPr/>
      <dgm:t>
        <a:bodyPr/>
        <a:lstStyle/>
        <a:p>
          <a:endParaRPr lang="en-GB"/>
        </a:p>
      </dgm:t>
    </dgm:pt>
    <dgm:pt modelId="{28839A7B-F429-4E06-B0C0-EEE7A544FBFD}" type="pres">
      <dgm:prSet presAssocID="{11640BDE-C31B-4980-8F82-FD0AF42D0A19}" presName="Name0" presStyleCnt="0">
        <dgm:presLayoutVars>
          <dgm:chPref val="1"/>
          <dgm:dir/>
          <dgm:animOne val="branch"/>
          <dgm:animLvl val="lvl"/>
          <dgm:resizeHandles/>
        </dgm:presLayoutVars>
      </dgm:prSet>
      <dgm:spPr/>
      <dgm:t>
        <a:bodyPr/>
        <a:lstStyle/>
        <a:p>
          <a:endParaRPr lang="en-GB"/>
        </a:p>
      </dgm:t>
    </dgm:pt>
    <dgm:pt modelId="{052EAB01-D9AC-4D87-8422-D8A7A967D171}" type="pres">
      <dgm:prSet presAssocID="{9C8D0EC4-463C-4AB2-87E1-81EB11A4E712}" presName="vertOne" presStyleCnt="0"/>
      <dgm:spPr/>
    </dgm:pt>
    <dgm:pt modelId="{91699C2F-57D4-4534-A393-4F83B66AE76E}" type="pres">
      <dgm:prSet presAssocID="{9C8D0EC4-463C-4AB2-87E1-81EB11A4E712}" presName="txOne" presStyleLbl="node0" presStyleIdx="0" presStyleCnt="2" custScaleX="64701">
        <dgm:presLayoutVars>
          <dgm:chPref val="3"/>
        </dgm:presLayoutVars>
      </dgm:prSet>
      <dgm:spPr/>
      <dgm:t>
        <a:bodyPr/>
        <a:lstStyle/>
        <a:p>
          <a:endParaRPr lang="en-GB"/>
        </a:p>
      </dgm:t>
    </dgm:pt>
    <dgm:pt modelId="{E733F284-3637-40A3-B5E9-901068AE4FCB}" type="pres">
      <dgm:prSet presAssocID="{9C8D0EC4-463C-4AB2-87E1-81EB11A4E712}" presName="parTransOne" presStyleCnt="0"/>
      <dgm:spPr/>
    </dgm:pt>
    <dgm:pt modelId="{A78154B8-A63A-4B1F-AB9E-9A5C45E3C638}" type="pres">
      <dgm:prSet presAssocID="{9C8D0EC4-463C-4AB2-87E1-81EB11A4E712}" presName="horzOne" presStyleCnt="0"/>
      <dgm:spPr/>
    </dgm:pt>
    <dgm:pt modelId="{0827D89D-1E9F-4674-B57A-7E967C3177EA}" type="pres">
      <dgm:prSet presAssocID="{C6FF4F03-3ECE-4DFB-9CE7-24C05603E582}" presName="vertTwo" presStyleCnt="0"/>
      <dgm:spPr/>
    </dgm:pt>
    <dgm:pt modelId="{A3B8700C-7398-4AB7-BEA5-51CA46034818}" type="pres">
      <dgm:prSet presAssocID="{C6FF4F03-3ECE-4DFB-9CE7-24C05603E582}" presName="txTwo" presStyleLbl="node2" presStyleIdx="0" presStyleCnt="3" custScaleX="64701">
        <dgm:presLayoutVars>
          <dgm:chPref val="3"/>
        </dgm:presLayoutVars>
      </dgm:prSet>
      <dgm:spPr/>
      <dgm:t>
        <a:bodyPr/>
        <a:lstStyle/>
        <a:p>
          <a:endParaRPr lang="en-GB"/>
        </a:p>
      </dgm:t>
    </dgm:pt>
    <dgm:pt modelId="{6937A9E6-BC71-4A86-AE6E-D7E1B5349559}" type="pres">
      <dgm:prSet presAssocID="{C6FF4F03-3ECE-4DFB-9CE7-24C05603E582}" presName="parTransTwo" presStyleCnt="0"/>
      <dgm:spPr/>
    </dgm:pt>
    <dgm:pt modelId="{8CC7B835-4449-4447-B460-ABFCEA43F01B}" type="pres">
      <dgm:prSet presAssocID="{C6FF4F03-3ECE-4DFB-9CE7-24C05603E582}" presName="horzTwo" presStyleCnt="0"/>
      <dgm:spPr/>
    </dgm:pt>
    <dgm:pt modelId="{683682E8-1BDD-4086-8C19-C33A27C56964}" type="pres">
      <dgm:prSet presAssocID="{5273B896-91DB-46E8-8E1D-EA91FBC04F76}" presName="vertThree" presStyleCnt="0"/>
      <dgm:spPr/>
    </dgm:pt>
    <dgm:pt modelId="{D47D0F73-4893-46DD-B90C-CB71155E091A}" type="pres">
      <dgm:prSet presAssocID="{5273B896-91DB-46E8-8E1D-EA91FBC04F76}" presName="txThree" presStyleLbl="node3" presStyleIdx="0" presStyleCnt="4" custScaleX="64701">
        <dgm:presLayoutVars>
          <dgm:chPref val="3"/>
        </dgm:presLayoutVars>
      </dgm:prSet>
      <dgm:spPr/>
      <dgm:t>
        <a:bodyPr/>
        <a:lstStyle/>
        <a:p>
          <a:endParaRPr lang="en-GB"/>
        </a:p>
      </dgm:t>
    </dgm:pt>
    <dgm:pt modelId="{2FEDEE47-749D-474D-92BF-D2610604FCB8}" type="pres">
      <dgm:prSet presAssocID="{5273B896-91DB-46E8-8E1D-EA91FBC04F76}" presName="horzThree" presStyleCnt="0"/>
      <dgm:spPr/>
    </dgm:pt>
    <dgm:pt modelId="{83CA8541-E622-406B-BF12-5C451A107A3B}" type="pres">
      <dgm:prSet presAssocID="{87E6480E-7D3B-4D25-901D-9AECCE6F571C}" presName="sibSpaceOne" presStyleCnt="0"/>
      <dgm:spPr/>
    </dgm:pt>
    <dgm:pt modelId="{FA8F9C8F-EABA-468F-8595-544D77DA5FDE}" type="pres">
      <dgm:prSet presAssocID="{CD9DB930-68C9-413D-8CD2-317F9286BE00}" presName="vertOne" presStyleCnt="0"/>
      <dgm:spPr/>
    </dgm:pt>
    <dgm:pt modelId="{B41EE4E5-F6EE-4B30-81BE-5014888C56BA}" type="pres">
      <dgm:prSet presAssocID="{CD9DB930-68C9-413D-8CD2-317F9286BE00}" presName="txOne" presStyleLbl="node0" presStyleIdx="1" presStyleCnt="2">
        <dgm:presLayoutVars>
          <dgm:chPref val="3"/>
        </dgm:presLayoutVars>
      </dgm:prSet>
      <dgm:spPr/>
      <dgm:t>
        <a:bodyPr/>
        <a:lstStyle/>
        <a:p>
          <a:endParaRPr lang="en-GB"/>
        </a:p>
      </dgm:t>
    </dgm:pt>
    <dgm:pt modelId="{FC476851-B499-413E-B4EC-073DEDE23585}" type="pres">
      <dgm:prSet presAssocID="{CD9DB930-68C9-413D-8CD2-317F9286BE00}" presName="parTransOne" presStyleCnt="0"/>
      <dgm:spPr/>
    </dgm:pt>
    <dgm:pt modelId="{9B5B4FDC-4945-4854-8878-68229B87CB6F}" type="pres">
      <dgm:prSet presAssocID="{CD9DB930-68C9-413D-8CD2-317F9286BE00}" presName="horzOne" presStyleCnt="0"/>
      <dgm:spPr/>
    </dgm:pt>
    <dgm:pt modelId="{64FF1FC5-A4E9-46BA-908D-92498E8C8269}" type="pres">
      <dgm:prSet presAssocID="{1C1A3FB8-04D1-4F7D-900C-5C6197980F5D}" presName="vertTwo" presStyleCnt="0"/>
      <dgm:spPr/>
    </dgm:pt>
    <dgm:pt modelId="{EA6BC028-711E-4955-9CF3-1618B54B6669}" type="pres">
      <dgm:prSet presAssocID="{1C1A3FB8-04D1-4F7D-900C-5C6197980F5D}" presName="txTwo" presStyleLbl="node2" presStyleIdx="1" presStyleCnt="3">
        <dgm:presLayoutVars>
          <dgm:chPref val="3"/>
        </dgm:presLayoutVars>
      </dgm:prSet>
      <dgm:spPr/>
      <dgm:t>
        <a:bodyPr/>
        <a:lstStyle/>
        <a:p>
          <a:endParaRPr lang="en-GB"/>
        </a:p>
      </dgm:t>
    </dgm:pt>
    <dgm:pt modelId="{D455CCDF-E613-4DD9-AC24-3D21F329E300}" type="pres">
      <dgm:prSet presAssocID="{1C1A3FB8-04D1-4F7D-900C-5C6197980F5D}" presName="parTransTwo" presStyleCnt="0"/>
      <dgm:spPr/>
    </dgm:pt>
    <dgm:pt modelId="{AFCFBD7E-A7EB-4509-B2AB-DE559BCE536E}" type="pres">
      <dgm:prSet presAssocID="{1C1A3FB8-04D1-4F7D-900C-5C6197980F5D}" presName="horzTwo" presStyleCnt="0"/>
      <dgm:spPr/>
    </dgm:pt>
    <dgm:pt modelId="{B2631602-D808-4E7E-9415-9843F92EAB53}" type="pres">
      <dgm:prSet presAssocID="{7EA90CDF-47C7-47B9-91CF-BB62DC820BB0}" presName="vertThree" presStyleCnt="0"/>
      <dgm:spPr/>
    </dgm:pt>
    <dgm:pt modelId="{DBC3689A-4277-4AC2-B3FE-7817816F98CA}" type="pres">
      <dgm:prSet presAssocID="{7EA90CDF-47C7-47B9-91CF-BB62DC820BB0}" presName="txThree" presStyleLbl="node3" presStyleIdx="1" presStyleCnt="4">
        <dgm:presLayoutVars>
          <dgm:chPref val="3"/>
        </dgm:presLayoutVars>
      </dgm:prSet>
      <dgm:spPr/>
      <dgm:t>
        <a:bodyPr/>
        <a:lstStyle/>
        <a:p>
          <a:endParaRPr lang="en-GB"/>
        </a:p>
      </dgm:t>
    </dgm:pt>
    <dgm:pt modelId="{253C48A2-E0EE-481D-8F7F-91F03B112078}" type="pres">
      <dgm:prSet presAssocID="{7EA90CDF-47C7-47B9-91CF-BB62DC820BB0}" presName="horzThree" presStyleCnt="0"/>
      <dgm:spPr/>
    </dgm:pt>
    <dgm:pt modelId="{683E46C5-5CA4-49A0-B4F8-E80C2C6B1EC8}" type="pres">
      <dgm:prSet presAssocID="{1E37BDDD-4B88-472A-A71D-F092FD351EF3}" presName="sibSpaceThree" presStyleCnt="0"/>
      <dgm:spPr/>
    </dgm:pt>
    <dgm:pt modelId="{5AF6E28D-2545-4359-995B-EC77A9B1B030}" type="pres">
      <dgm:prSet presAssocID="{88F232EF-CABB-4D65-8D7E-01000CB55B1E}" presName="vertThree" presStyleCnt="0"/>
      <dgm:spPr/>
    </dgm:pt>
    <dgm:pt modelId="{05404C4A-A6EF-4479-B3AB-E6FCDD554C4E}" type="pres">
      <dgm:prSet presAssocID="{88F232EF-CABB-4D65-8D7E-01000CB55B1E}" presName="txThree" presStyleLbl="node3" presStyleIdx="2" presStyleCnt="4">
        <dgm:presLayoutVars>
          <dgm:chPref val="3"/>
        </dgm:presLayoutVars>
      </dgm:prSet>
      <dgm:spPr/>
      <dgm:t>
        <a:bodyPr/>
        <a:lstStyle/>
        <a:p>
          <a:endParaRPr lang="en-GB"/>
        </a:p>
      </dgm:t>
    </dgm:pt>
    <dgm:pt modelId="{968E5E55-1705-4EEC-B35C-B9F2040C9017}" type="pres">
      <dgm:prSet presAssocID="{88F232EF-CABB-4D65-8D7E-01000CB55B1E}" presName="horzThree" presStyleCnt="0"/>
      <dgm:spPr/>
    </dgm:pt>
    <dgm:pt modelId="{159F5E32-83B7-4287-B856-EC08BAA2863B}" type="pres">
      <dgm:prSet presAssocID="{DD9D6C94-0BEF-42AA-97AE-BE12CA94BC1F}" presName="sibSpaceTwo" presStyleCnt="0"/>
      <dgm:spPr/>
    </dgm:pt>
    <dgm:pt modelId="{7C341D4E-86AF-43B0-A396-ED57FF6183AE}" type="pres">
      <dgm:prSet presAssocID="{08D55A82-BA13-40C3-A2F6-808B732DBE3E}" presName="vertTwo" presStyleCnt="0"/>
      <dgm:spPr/>
    </dgm:pt>
    <dgm:pt modelId="{3373E9BC-14B2-403C-A7C8-A8CFD0A0DEA6}" type="pres">
      <dgm:prSet presAssocID="{08D55A82-BA13-40C3-A2F6-808B732DBE3E}" presName="txTwo" presStyleLbl="node2" presStyleIdx="2" presStyleCnt="3">
        <dgm:presLayoutVars>
          <dgm:chPref val="3"/>
        </dgm:presLayoutVars>
      </dgm:prSet>
      <dgm:spPr/>
      <dgm:t>
        <a:bodyPr/>
        <a:lstStyle/>
        <a:p>
          <a:endParaRPr lang="en-GB"/>
        </a:p>
      </dgm:t>
    </dgm:pt>
    <dgm:pt modelId="{A6F5C4A0-DDC6-4FDC-B0D3-82734A8FD4D1}" type="pres">
      <dgm:prSet presAssocID="{08D55A82-BA13-40C3-A2F6-808B732DBE3E}" presName="parTransTwo" presStyleCnt="0"/>
      <dgm:spPr/>
    </dgm:pt>
    <dgm:pt modelId="{787543F8-A93B-401D-89FE-E67A8ED37DCB}" type="pres">
      <dgm:prSet presAssocID="{08D55A82-BA13-40C3-A2F6-808B732DBE3E}" presName="horzTwo" presStyleCnt="0"/>
      <dgm:spPr/>
    </dgm:pt>
    <dgm:pt modelId="{F3AB5FC0-E623-42CA-9BBB-4505A40C6ECA}" type="pres">
      <dgm:prSet presAssocID="{3DC4AFAC-DF78-49C3-A43F-2ADB1DF42C68}" presName="vertThree" presStyleCnt="0"/>
      <dgm:spPr/>
    </dgm:pt>
    <dgm:pt modelId="{ABF3A06B-AE8A-4E63-87AC-4AC7C9DFE7D3}" type="pres">
      <dgm:prSet presAssocID="{3DC4AFAC-DF78-49C3-A43F-2ADB1DF42C68}" presName="txThree" presStyleLbl="node3" presStyleIdx="3" presStyleCnt="4">
        <dgm:presLayoutVars>
          <dgm:chPref val="3"/>
        </dgm:presLayoutVars>
      </dgm:prSet>
      <dgm:spPr/>
      <dgm:t>
        <a:bodyPr/>
        <a:lstStyle/>
        <a:p>
          <a:endParaRPr lang="en-GB"/>
        </a:p>
      </dgm:t>
    </dgm:pt>
    <dgm:pt modelId="{E050BE13-E810-48E4-8B61-0CD11C3DBA31}" type="pres">
      <dgm:prSet presAssocID="{3DC4AFAC-DF78-49C3-A43F-2ADB1DF42C68}" presName="horzThree" presStyleCnt="0"/>
      <dgm:spPr/>
    </dgm:pt>
  </dgm:ptLst>
  <dgm:cxnLst>
    <dgm:cxn modelId="{F73D4B16-AFB6-423B-AB1C-92BBC122A03A}" type="presOf" srcId="{5273B896-91DB-46E8-8E1D-EA91FBC04F76}" destId="{D47D0F73-4893-46DD-B90C-CB71155E091A}" srcOrd="0" destOrd="0" presId="urn:microsoft.com/office/officeart/2005/8/layout/hierarchy4"/>
    <dgm:cxn modelId="{738FD8A3-EE2F-4E91-96A9-280C029C49C7}" type="presOf" srcId="{3DC4AFAC-DF78-49C3-A43F-2ADB1DF42C68}" destId="{ABF3A06B-AE8A-4E63-87AC-4AC7C9DFE7D3}" srcOrd="0" destOrd="0" presId="urn:microsoft.com/office/officeart/2005/8/layout/hierarchy4"/>
    <dgm:cxn modelId="{AA421EA1-0ECE-4EDE-9862-9107E9F16A48}" srcId="{CD9DB930-68C9-413D-8CD2-317F9286BE00}" destId="{08D55A82-BA13-40C3-A2F6-808B732DBE3E}" srcOrd="1" destOrd="0" parTransId="{47C9A471-C102-42C8-9F4C-E75E1A217AD9}" sibTransId="{2BBD5C8D-B6AB-45B1-9CDB-943853943DE2}"/>
    <dgm:cxn modelId="{A2FBD364-ACFE-4288-AC8D-73B5C52ACA82}" srcId="{11640BDE-C31B-4980-8F82-FD0AF42D0A19}" destId="{CD9DB930-68C9-413D-8CD2-317F9286BE00}" srcOrd="1" destOrd="0" parTransId="{68D0A2CD-5850-48C8-9773-ED4891512EA2}" sibTransId="{ABCBE327-8103-4047-8376-15070F0B9A4E}"/>
    <dgm:cxn modelId="{20C186C3-26D2-44D4-861B-53E516EED45D}" srcId="{9C8D0EC4-463C-4AB2-87E1-81EB11A4E712}" destId="{C6FF4F03-3ECE-4DFB-9CE7-24C05603E582}" srcOrd="0" destOrd="0" parTransId="{5A23C114-ABE2-45B1-A57B-88566AD6A226}" sibTransId="{A668B125-8F73-464D-A5FE-5246A476D7EB}"/>
    <dgm:cxn modelId="{5AB09813-67AE-42A3-ABED-3246AB531772}" srcId="{08D55A82-BA13-40C3-A2F6-808B732DBE3E}" destId="{3DC4AFAC-DF78-49C3-A43F-2ADB1DF42C68}" srcOrd="0" destOrd="0" parTransId="{44EC7277-F681-4A2D-BC90-31854ABF8BCB}" sibTransId="{FAC6086E-FA05-42FE-A3FE-FD6C7DA80F87}"/>
    <dgm:cxn modelId="{3E820787-FF66-4C25-AEA5-33772DBCBE2D}" type="presOf" srcId="{08D55A82-BA13-40C3-A2F6-808B732DBE3E}" destId="{3373E9BC-14B2-403C-A7C8-A8CFD0A0DEA6}" srcOrd="0" destOrd="0" presId="urn:microsoft.com/office/officeart/2005/8/layout/hierarchy4"/>
    <dgm:cxn modelId="{41B42290-247E-4953-B831-77A592806300}" type="presOf" srcId="{C6FF4F03-3ECE-4DFB-9CE7-24C05603E582}" destId="{A3B8700C-7398-4AB7-BEA5-51CA46034818}" srcOrd="0" destOrd="0" presId="urn:microsoft.com/office/officeart/2005/8/layout/hierarchy4"/>
    <dgm:cxn modelId="{0735BE5D-4B4C-4684-9446-8EAC22485C0C}" srcId="{1C1A3FB8-04D1-4F7D-900C-5C6197980F5D}" destId="{7EA90CDF-47C7-47B9-91CF-BB62DC820BB0}" srcOrd="0" destOrd="0" parTransId="{A6A5E4AF-D774-4781-93F1-BE5DAB783F72}" sibTransId="{1E37BDDD-4B88-472A-A71D-F092FD351EF3}"/>
    <dgm:cxn modelId="{EF1A5834-DCD4-43F0-8B67-17DB9BE663A9}" srcId="{CD9DB930-68C9-413D-8CD2-317F9286BE00}" destId="{1C1A3FB8-04D1-4F7D-900C-5C6197980F5D}" srcOrd="0" destOrd="0" parTransId="{8F373124-B9F4-4BD5-AD90-A161CEFAD183}" sibTransId="{DD9D6C94-0BEF-42AA-97AE-BE12CA94BC1F}"/>
    <dgm:cxn modelId="{EEC9E4A9-D28F-449C-ACA7-3759B4A9C7C7}" type="presOf" srcId="{9C8D0EC4-463C-4AB2-87E1-81EB11A4E712}" destId="{91699C2F-57D4-4534-A393-4F83B66AE76E}" srcOrd="0" destOrd="0" presId="urn:microsoft.com/office/officeart/2005/8/layout/hierarchy4"/>
    <dgm:cxn modelId="{8DCB6BD5-360E-40E1-B299-6971558D7879}" srcId="{1C1A3FB8-04D1-4F7D-900C-5C6197980F5D}" destId="{88F232EF-CABB-4D65-8D7E-01000CB55B1E}" srcOrd="1" destOrd="0" parTransId="{F12A6FC6-D639-4A10-B5D4-D26D202648D0}" sibTransId="{ECCE57B6-A2EF-4AC7-8AD1-F24FCDA96353}"/>
    <dgm:cxn modelId="{0CCAA3BA-9C58-4B00-920A-5329C229471D}" srcId="{C6FF4F03-3ECE-4DFB-9CE7-24C05603E582}" destId="{5273B896-91DB-46E8-8E1D-EA91FBC04F76}" srcOrd="0" destOrd="0" parTransId="{833BA169-7D94-4553-8F4B-81A4675A7737}" sibTransId="{45FA6131-C235-46EC-8D91-F05CD05D50F6}"/>
    <dgm:cxn modelId="{21FD87E8-448C-474E-8174-A69BC3D0BAF8}" type="presOf" srcId="{CD9DB930-68C9-413D-8CD2-317F9286BE00}" destId="{B41EE4E5-F6EE-4B30-81BE-5014888C56BA}" srcOrd="0" destOrd="0" presId="urn:microsoft.com/office/officeart/2005/8/layout/hierarchy4"/>
    <dgm:cxn modelId="{DB7F0C51-6817-4936-80B9-EF90DCF4BB06}" srcId="{11640BDE-C31B-4980-8F82-FD0AF42D0A19}" destId="{9C8D0EC4-463C-4AB2-87E1-81EB11A4E712}" srcOrd="0" destOrd="0" parTransId="{A6BC0ED1-90B3-47CD-8CFB-B20672979705}" sibTransId="{87E6480E-7D3B-4D25-901D-9AECCE6F571C}"/>
    <dgm:cxn modelId="{5D378613-83BA-4D03-B254-ACB10DF5DE9F}" type="presOf" srcId="{7EA90CDF-47C7-47B9-91CF-BB62DC820BB0}" destId="{DBC3689A-4277-4AC2-B3FE-7817816F98CA}" srcOrd="0" destOrd="0" presId="urn:microsoft.com/office/officeart/2005/8/layout/hierarchy4"/>
    <dgm:cxn modelId="{06AA6407-8C93-4CB1-9E68-AE1B3BB4A8B5}" type="presOf" srcId="{1C1A3FB8-04D1-4F7D-900C-5C6197980F5D}" destId="{EA6BC028-711E-4955-9CF3-1618B54B6669}" srcOrd="0" destOrd="0" presId="urn:microsoft.com/office/officeart/2005/8/layout/hierarchy4"/>
    <dgm:cxn modelId="{0AAEDF59-B575-4D35-95C0-D027B1D9C110}" type="presOf" srcId="{88F232EF-CABB-4D65-8D7E-01000CB55B1E}" destId="{05404C4A-A6EF-4479-B3AB-E6FCDD554C4E}" srcOrd="0" destOrd="0" presId="urn:microsoft.com/office/officeart/2005/8/layout/hierarchy4"/>
    <dgm:cxn modelId="{1D87D87C-E04E-4FA9-9663-7D2259AD02DD}" type="presOf" srcId="{11640BDE-C31B-4980-8F82-FD0AF42D0A19}" destId="{28839A7B-F429-4E06-B0C0-EEE7A544FBFD}" srcOrd="0" destOrd="0" presId="urn:microsoft.com/office/officeart/2005/8/layout/hierarchy4"/>
    <dgm:cxn modelId="{1887A59D-60F9-4CD3-963C-DD00971F4D08}" type="presParOf" srcId="{28839A7B-F429-4E06-B0C0-EEE7A544FBFD}" destId="{052EAB01-D9AC-4D87-8422-D8A7A967D171}" srcOrd="0" destOrd="0" presId="urn:microsoft.com/office/officeart/2005/8/layout/hierarchy4"/>
    <dgm:cxn modelId="{6FA47B3D-141B-4351-9ED9-65996DC9451F}" type="presParOf" srcId="{052EAB01-D9AC-4D87-8422-D8A7A967D171}" destId="{91699C2F-57D4-4534-A393-4F83B66AE76E}" srcOrd="0" destOrd="0" presId="urn:microsoft.com/office/officeart/2005/8/layout/hierarchy4"/>
    <dgm:cxn modelId="{F022908F-837A-4780-BD26-CD83AC23CE71}" type="presParOf" srcId="{052EAB01-D9AC-4D87-8422-D8A7A967D171}" destId="{E733F284-3637-40A3-B5E9-901068AE4FCB}" srcOrd="1" destOrd="0" presId="urn:microsoft.com/office/officeart/2005/8/layout/hierarchy4"/>
    <dgm:cxn modelId="{5EFDA8BC-7875-4228-A2DC-DAAFEBDCA6C8}" type="presParOf" srcId="{052EAB01-D9AC-4D87-8422-D8A7A967D171}" destId="{A78154B8-A63A-4B1F-AB9E-9A5C45E3C638}" srcOrd="2" destOrd="0" presId="urn:microsoft.com/office/officeart/2005/8/layout/hierarchy4"/>
    <dgm:cxn modelId="{968F7BDB-9524-44BC-8569-A5B95BCDFCAA}" type="presParOf" srcId="{A78154B8-A63A-4B1F-AB9E-9A5C45E3C638}" destId="{0827D89D-1E9F-4674-B57A-7E967C3177EA}" srcOrd="0" destOrd="0" presId="urn:microsoft.com/office/officeart/2005/8/layout/hierarchy4"/>
    <dgm:cxn modelId="{FD2C1FFA-3FCE-4697-AECA-866E5A8A6495}" type="presParOf" srcId="{0827D89D-1E9F-4674-B57A-7E967C3177EA}" destId="{A3B8700C-7398-4AB7-BEA5-51CA46034818}" srcOrd="0" destOrd="0" presId="urn:microsoft.com/office/officeart/2005/8/layout/hierarchy4"/>
    <dgm:cxn modelId="{050BB9B0-3A6A-46FE-9066-BD19E4AA06E8}" type="presParOf" srcId="{0827D89D-1E9F-4674-B57A-7E967C3177EA}" destId="{6937A9E6-BC71-4A86-AE6E-D7E1B5349559}" srcOrd="1" destOrd="0" presId="urn:microsoft.com/office/officeart/2005/8/layout/hierarchy4"/>
    <dgm:cxn modelId="{83C8507B-C2C6-4D0D-A6BD-B2B39EF6667F}" type="presParOf" srcId="{0827D89D-1E9F-4674-B57A-7E967C3177EA}" destId="{8CC7B835-4449-4447-B460-ABFCEA43F01B}" srcOrd="2" destOrd="0" presId="urn:microsoft.com/office/officeart/2005/8/layout/hierarchy4"/>
    <dgm:cxn modelId="{A38A6AD3-C594-4174-AEC2-70093FFA9DA1}" type="presParOf" srcId="{8CC7B835-4449-4447-B460-ABFCEA43F01B}" destId="{683682E8-1BDD-4086-8C19-C33A27C56964}" srcOrd="0" destOrd="0" presId="urn:microsoft.com/office/officeart/2005/8/layout/hierarchy4"/>
    <dgm:cxn modelId="{C8B06D01-C944-46C5-A87B-359CD39D992D}" type="presParOf" srcId="{683682E8-1BDD-4086-8C19-C33A27C56964}" destId="{D47D0F73-4893-46DD-B90C-CB71155E091A}" srcOrd="0" destOrd="0" presId="urn:microsoft.com/office/officeart/2005/8/layout/hierarchy4"/>
    <dgm:cxn modelId="{A99AA7E9-1FD1-4164-863C-BAD74F4BDC1D}" type="presParOf" srcId="{683682E8-1BDD-4086-8C19-C33A27C56964}" destId="{2FEDEE47-749D-474D-92BF-D2610604FCB8}" srcOrd="1" destOrd="0" presId="urn:microsoft.com/office/officeart/2005/8/layout/hierarchy4"/>
    <dgm:cxn modelId="{742434D3-EAF7-44CF-A257-B0426A780AE0}" type="presParOf" srcId="{28839A7B-F429-4E06-B0C0-EEE7A544FBFD}" destId="{83CA8541-E622-406B-BF12-5C451A107A3B}" srcOrd="1" destOrd="0" presId="urn:microsoft.com/office/officeart/2005/8/layout/hierarchy4"/>
    <dgm:cxn modelId="{242EA9B7-2305-4979-8D12-E4FFFA0871B3}" type="presParOf" srcId="{28839A7B-F429-4E06-B0C0-EEE7A544FBFD}" destId="{FA8F9C8F-EABA-468F-8595-544D77DA5FDE}" srcOrd="2" destOrd="0" presId="urn:microsoft.com/office/officeart/2005/8/layout/hierarchy4"/>
    <dgm:cxn modelId="{7339665A-D0B1-415B-8722-0E2553B83B71}" type="presParOf" srcId="{FA8F9C8F-EABA-468F-8595-544D77DA5FDE}" destId="{B41EE4E5-F6EE-4B30-81BE-5014888C56BA}" srcOrd="0" destOrd="0" presId="urn:microsoft.com/office/officeart/2005/8/layout/hierarchy4"/>
    <dgm:cxn modelId="{F1D48D82-EAEB-4576-8194-1210688724C5}" type="presParOf" srcId="{FA8F9C8F-EABA-468F-8595-544D77DA5FDE}" destId="{FC476851-B499-413E-B4EC-073DEDE23585}" srcOrd="1" destOrd="0" presId="urn:microsoft.com/office/officeart/2005/8/layout/hierarchy4"/>
    <dgm:cxn modelId="{8A271DDE-CF17-4E59-BFAA-F51FCAE50FBA}" type="presParOf" srcId="{FA8F9C8F-EABA-468F-8595-544D77DA5FDE}" destId="{9B5B4FDC-4945-4854-8878-68229B87CB6F}" srcOrd="2" destOrd="0" presId="urn:microsoft.com/office/officeart/2005/8/layout/hierarchy4"/>
    <dgm:cxn modelId="{843F2B26-FEF2-45A8-AB97-39EDE7B13CCF}" type="presParOf" srcId="{9B5B4FDC-4945-4854-8878-68229B87CB6F}" destId="{64FF1FC5-A4E9-46BA-908D-92498E8C8269}" srcOrd="0" destOrd="0" presId="urn:microsoft.com/office/officeart/2005/8/layout/hierarchy4"/>
    <dgm:cxn modelId="{CFA52A79-205E-4280-A5BD-2B073CA215E4}" type="presParOf" srcId="{64FF1FC5-A4E9-46BA-908D-92498E8C8269}" destId="{EA6BC028-711E-4955-9CF3-1618B54B6669}" srcOrd="0" destOrd="0" presId="urn:microsoft.com/office/officeart/2005/8/layout/hierarchy4"/>
    <dgm:cxn modelId="{3166A862-1A4C-4301-9C6E-9B0D9C7FE8EC}" type="presParOf" srcId="{64FF1FC5-A4E9-46BA-908D-92498E8C8269}" destId="{D455CCDF-E613-4DD9-AC24-3D21F329E300}" srcOrd="1" destOrd="0" presId="urn:microsoft.com/office/officeart/2005/8/layout/hierarchy4"/>
    <dgm:cxn modelId="{2880C6B4-9C5B-4395-ABB0-74CCBAC2E3BD}" type="presParOf" srcId="{64FF1FC5-A4E9-46BA-908D-92498E8C8269}" destId="{AFCFBD7E-A7EB-4509-B2AB-DE559BCE536E}" srcOrd="2" destOrd="0" presId="urn:microsoft.com/office/officeart/2005/8/layout/hierarchy4"/>
    <dgm:cxn modelId="{5DF608D5-4945-453C-A90C-4A8CBFFADD78}" type="presParOf" srcId="{AFCFBD7E-A7EB-4509-B2AB-DE559BCE536E}" destId="{B2631602-D808-4E7E-9415-9843F92EAB53}" srcOrd="0" destOrd="0" presId="urn:microsoft.com/office/officeart/2005/8/layout/hierarchy4"/>
    <dgm:cxn modelId="{DF605D80-82CE-4875-912A-586CB1AA05DB}" type="presParOf" srcId="{B2631602-D808-4E7E-9415-9843F92EAB53}" destId="{DBC3689A-4277-4AC2-B3FE-7817816F98CA}" srcOrd="0" destOrd="0" presId="urn:microsoft.com/office/officeart/2005/8/layout/hierarchy4"/>
    <dgm:cxn modelId="{CF3C3E45-9D1C-4843-9B96-A40140951E35}" type="presParOf" srcId="{B2631602-D808-4E7E-9415-9843F92EAB53}" destId="{253C48A2-E0EE-481D-8F7F-91F03B112078}" srcOrd="1" destOrd="0" presId="urn:microsoft.com/office/officeart/2005/8/layout/hierarchy4"/>
    <dgm:cxn modelId="{85D6F46D-F0DB-495C-93C2-60DCE2211D6F}" type="presParOf" srcId="{AFCFBD7E-A7EB-4509-B2AB-DE559BCE536E}" destId="{683E46C5-5CA4-49A0-B4F8-E80C2C6B1EC8}" srcOrd="1" destOrd="0" presId="urn:microsoft.com/office/officeart/2005/8/layout/hierarchy4"/>
    <dgm:cxn modelId="{84818DF6-0966-476B-8C62-75C56BD20CCA}" type="presParOf" srcId="{AFCFBD7E-A7EB-4509-B2AB-DE559BCE536E}" destId="{5AF6E28D-2545-4359-995B-EC77A9B1B030}" srcOrd="2" destOrd="0" presId="urn:microsoft.com/office/officeart/2005/8/layout/hierarchy4"/>
    <dgm:cxn modelId="{584829E2-B2F9-4090-A8FF-A510017CD638}" type="presParOf" srcId="{5AF6E28D-2545-4359-995B-EC77A9B1B030}" destId="{05404C4A-A6EF-4479-B3AB-E6FCDD554C4E}" srcOrd="0" destOrd="0" presId="urn:microsoft.com/office/officeart/2005/8/layout/hierarchy4"/>
    <dgm:cxn modelId="{00BBA91A-C97C-49E7-8DF9-C12340B134A9}" type="presParOf" srcId="{5AF6E28D-2545-4359-995B-EC77A9B1B030}" destId="{968E5E55-1705-4EEC-B35C-B9F2040C9017}" srcOrd="1" destOrd="0" presId="urn:microsoft.com/office/officeart/2005/8/layout/hierarchy4"/>
    <dgm:cxn modelId="{F88CFE65-3729-4043-940E-35F9F1E6911E}" type="presParOf" srcId="{9B5B4FDC-4945-4854-8878-68229B87CB6F}" destId="{159F5E32-83B7-4287-B856-EC08BAA2863B}" srcOrd="1" destOrd="0" presId="urn:microsoft.com/office/officeart/2005/8/layout/hierarchy4"/>
    <dgm:cxn modelId="{FBFF0394-C6D2-4374-88A2-13F2D65D3F76}" type="presParOf" srcId="{9B5B4FDC-4945-4854-8878-68229B87CB6F}" destId="{7C341D4E-86AF-43B0-A396-ED57FF6183AE}" srcOrd="2" destOrd="0" presId="urn:microsoft.com/office/officeart/2005/8/layout/hierarchy4"/>
    <dgm:cxn modelId="{AC534C29-B0F2-4FA9-9287-2365FDDDFA47}" type="presParOf" srcId="{7C341D4E-86AF-43B0-A396-ED57FF6183AE}" destId="{3373E9BC-14B2-403C-A7C8-A8CFD0A0DEA6}" srcOrd="0" destOrd="0" presId="urn:microsoft.com/office/officeart/2005/8/layout/hierarchy4"/>
    <dgm:cxn modelId="{885D2AD8-F762-46F6-A0B7-829057A456D9}" type="presParOf" srcId="{7C341D4E-86AF-43B0-A396-ED57FF6183AE}" destId="{A6F5C4A0-DDC6-4FDC-B0D3-82734A8FD4D1}" srcOrd="1" destOrd="0" presId="urn:microsoft.com/office/officeart/2005/8/layout/hierarchy4"/>
    <dgm:cxn modelId="{B7A2C8CC-DDE5-43C1-BF30-791FB031BA22}" type="presParOf" srcId="{7C341D4E-86AF-43B0-A396-ED57FF6183AE}" destId="{787543F8-A93B-401D-89FE-E67A8ED37DCB}" srcOrd="2" destOrd="0" presId="urn:microsoft.com/office/officeart/2005/8/layout/hierarchy4"/>
    <dgm:cxn modelId="{DA67E570-2F58-405E-B5F0-DEB00F53E63D}" type="presParOf" srcId="{787543F8-A93B-401D-89FE-E67A8ED37DCB}" destId="{F3AB5FC0-E623-42CA-9BBB-4505A40C6ECA}" srcOrd="0" destOrd="0" presId="urn:microsoft.com/office/officeart/2005/8/layout/hierarchy4"/>
    <dgm:cxn modelId="{5780A3C8-AB33-4D5E-B73A-C89E40D81A82}" type="presParOf" srcId="{F3AB5FC0-E623-42CA-9BBB-4505A40C6ECA}" destId="{ABF3A06B-AE8A-4E63-87AC-4AC7C9DFE7D3}" srcOrd="0" destOrd="0" presId="urn:microsoft.com/office/officeart/2005/8/layout/hierarchy4"/>
    <dgm:cxn modelId="{E0182651-AB5A-4305-B7CA-8892BEC2F383}" type="presParOf" srcId="{F3AB5FC0-E623-42CA-9BBB-4505A40C6ECA}" destId="{E050BE13-E810-48E4-8B61-0CD11C3DBA31}"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E198D4-0389-4796-A7D6-AC6ADD238316}">
      <dsp:nvSpPr>
        <dsp:cNvPr id="0" name=""/>
        <dsp:cNvSpPr/>
      </dsp:nvSpPr>
      <dsp:spPr>
        <a:xfrm>
          <a:off x="0" y="166518"/>
          <a:ext cx="7992888" cy="4995554"/>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5268CF-F8DF-4C5B-A373-044412E06DF1}">
      <dsp:nvSpPr>
        <dsp:cNvPr id="0" name=""/>
        <dsp:cNvSpPr/>
      </dsp:nvSpPr>
      <dsp:spPr>
        <a:xfrm>
          <a:off x="787299" y="3881213"/>
          <a:ext cx="183836" cy="18383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050A4C-F702-4021-B4AE-14BD765726A4}">
      <dsp:nvSpPr>
        <dsp:cNvPr id="0" name=""/>
        <dsp:cNvSpPr/>
      </dsp:nvSpPr>
      <dsp:spPr>
        <a:xfrm>
          <a:off x="879217" y="3973131"/>
          <a:ext cx="1047068" cy="1188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411" tIns="0" rIns="0" bIns="0" numCol="1" spcCol="1270" anchor="t" anchorCtr="0">
          <a:noAutofit/>
        </a:bodyPr>
        <a:lstStyle/>
        <a:p>
          <a:pPr lvl="0" algn="l" defTabSz="488950">
            <a:lnSpc>
              <a:spcPct val="90000"/>
            </a:lnSpc>
            <a:spcBef>
              <a:spcPct val="0"/>
            </a:spcBef>
            <a:spcAft>
              <a:spcPct val="35000"/>
            </a:spcAft>
          </a:pPr>
          <a:r>
            <a:rPr lang="en-GB" sz="1100" kern="1200" dirty="0" smtClean="0"/>
            <a:t>July 2007</a:t>
          </a:r>
          <a:br>
            <a:rPr lang="en-GB" sz="1100" kern="1200" dirty="0" smtClean="0"/>
          </a:br>
          <a:r>
            <a:rPr lang="en-GB" sz="1100" kern="1200" dirty="0" smtClean="0"/>
            <a:t>Requirements &amp; Design</a:t>
          </a:r>
          <a:endParaRPr lang="en-GB" sz="1100" kern="1200" dirty="0"/>
        </a:p>
      </dsp:txBody>
      <dsp:txXfrm>
        <a:off x="879217" y="3973131"/>
        <a:ext cx="1047068" cy="1188942"/>
      </dsp:txXfrm>
    </dsp:sp>
    <dsp:sp modelId="{C42AEEE3-8A34-4615-B123-F892FCF68336}">
      <dsp:nvSpPr>
        <dsp:cNvPr id="0" name=""/>
        <dsp:cNvSpPr/>
      </dsp:nvSpPr>
      <dsp:spPr>
        <a:xfrm>
          <a:off x="1782414" y="2925063"/>
          <a:ext cx="287743" cy="28774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AD8E73-AC19-4537-B58E-387B32261134}">
      <dsp:nvSpPr>
        <dsp:cNvPr id="0" name=""/>
        <dsp:cNvSpPr/>
      </dsp:nvSpPr>
      <dsp:spPr>
        <a:xfrm>
          <a:off x="1926286" y="3068935"/>
          <a:ext cx="1326819" cy="2093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70" tIns="0" rIns="0" bIns="0" numCol="1" spcCol="1270" anchor="t" anchorCtr="0">
          <a:noAutofit/>
        </a:bodyPr>
        <a:lstStyle/>
        <a:p>
          <a:pPr lvl="0" algn="l" defTabSz="488950">
            <a:lnSpc>
              <a:spcPct val="90000"/>
            </a:lnSpc>
            <a:spcBef>
              <a:spcPct val="0"/>
            </a:spcBef>
            <a:spcAft>
              <a:spcPct val="35000"/>
            </a:spcAft>
          </a:pPr>
          <a:r>
            <a:rPr lang="en-GB" sz="1100" kern="1200" dirty="0" smtClean="0"/>
            <a:t>April 2008</a:t>
          </a:r>
          <a:br>
            <a:rPr lang="en-GB" sz="1100" kern="1200" dirty="0" smtClean="0"/>
          </a:br>
          <a:r>
            <a:rPr lang="en-GB" sz="1100" kern="1200" dirty="0" smtClean="0"/>
            <a:t>V 1.0</a:t>
          </a:r>
          <a:br>
            <a:rPr lang="en-GB" sz="1100" kern="1200" dirty="0" smtClean="0"/>
          </a:br>
          <a:r>
            <a:rPr lang="en-GB" sz="1100" kern="1200" dirty="0" smtClean="0"/>
            <a:t>First instrument support</a:t>
          </a:r>
          <a:endParaRPr lang="en-GB" sz="1100" kern="1200" dirty="0"/>
        </a:p>
      </dsp:txBody>
      <dsp:txXfrm>
        <a:off x="1926286" y="3068935"/>
        <a:ext cx="1326819" cy="2093137"/>
      </dsp:txXfrm>
    </dsp:sp>
    <dsp:sp modelId="{4832E1E8-C7FF-493D-8C56-FC852AF86BFC}">
      <dsp:nvSpPr>
        <dsp:cNvPr id="0" name=""/>
        <dsp:cNvSpPr/>
      </dsp:nvSpPr>
      <dsp:spPr>
        <a:xfrm>
          <a:off x="3061276" y="2162742"/>
          <a:ext cx="383658" cy="38365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B273A8-2ACD-48B1-AE98-345EA613BD9D}">
      <dsp:nvSpPr>
        <dsp:cNvPr id="0" name=""/>
        <dsp:cNvSpPr/>
      </dsp:nvSpPr>
      <dsp:spPr>
        <a:xfrm>
          <a:off x="3253105" y="2354571"/>
          <a:ext cx="1542627" cy="28075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93" tIns="0" rIns="0" bIns="0" numCol="1" spcCol="1270" anchor="t" anchorCtr="0">
          <a:noAutofit/>
        </a:bodyPr>
        <a:lstStyle/>
        <a:p>
          <a:pPr lvl="0" algn="l" defTabSz="488950">
            <a:lnSpc>
              <a:spcPct val="90000"/>
            </a:lnSpc>
            <a:spcBef>
              <a:spcPct val="0"/>
            </a:spcBef>
            <a:spcAft>
              <a:spcPct val="35000"/>
            </a:spcAft>
          </a:pPr>
          <a:r>
            <a:rPr lang="en-GB" sz="1100" kern="1200" dirty="0" smtClean="0"/>
            <a:t>Feb 2010</a:t>
          </a:r>
          <a:br>
            <a:rPr lang="en-GB" sz="1100" kern="1200" dirty="0" smtClean="0"/>
          </a:br>
          <a:r>
            <a:rPr lang="en-GB" sz="1100" kern="1200" dirty="0" smtClean="0"/>
            <a:t>V1.1</a:t>
          </a:r>
          <a:br>
            <a:rPr lang="en-GB" sz="1100" kern="1200" dirty="0" smtClean="0"/>
          </a:br>
          <a:r>
            <a:rPr lang="en-GB" sz="1100" kern="1200" dirty="0" smtClean="0"/>
            <a:t>Collaboration with SNS &amp; HFIR</a:t>
          </a:r>
          <a:br>
            <a:rPr lang="en-GB" sz="1100" kern="1200" dirty="0" smtClean="0"/>
          </a:br>
          <a:r>
            <a:rPr lang="en-GB" sz="1100" kern="1200" dirty="0" smtClean="0"/>
            <a:t>&amp; Support multiple techniques</a:t>
          </a:r>
          <a:br>
            <a:rPr lang="en-GB" sz="1100" kern="1200" dirty="0" smtClean="0"/>
          </a:br>
          <a:endParaRPr lang="en-GB" sz="1100" kern="1200" dirty="0"/>
        </a:p>
      </dsp:txBody>
      <dsp:txXfrm>
        <a:off x="3253105" y="2354571"/>
        <a:ext cx="1542627" cy="2807501"/>
      </dsp:txXfrm>
    </dsp:sp>
    <dsp:sp modelId="{D4DAA35A-7499-4F03-87EE-4E6056B2FE4D}">
      <dsp:nvSpPr>
        <dsp:cNvPr id="0" name=""/>
        <dsp:cNvSpPr/>
      </dsp:nvSpPr>
      <dsp:spPr>
        <a:xfrm>
          <a:off x="4547953" y="1567272"/>
          <a:ext cx="495559" cy="49555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26EB3EC-9750-4101-B596-C935ECE33401}">
      <dsp:nvSpPr>
        <dsp:cNvPr id="0" name=""/>
        <dsp:cNvSpPr/>
      </dsp:nvSpPr>
      <dsp:spPr>
        <a:xfrm>
          <a:off x="4824539" y="1843501"/>
          <a:ext cx="1598577" cy="33470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2586" tIns="0" rIns="0" bIns="0" numCol="1" spcCol="1270" anchor="t" anchorCtr="0">
          <a:noAutofit/>
        </a:bodyPr>
        <a:lstStyle/>
        <a:p>
          <a:pPr lvl="0" algn="l" defTabSz="488950">
            <a:lnSpc>
              <a:spcPct val="90000"/>
            </a:lnSpc>
            <a:spcBef>
              <a:spcPct val="0"/>
            </a:spcBef>
            <a:spcAft>
              <a:spcPct val="35000"/>
            </a:spcAft>
          </a:pPr>
          <a:r>
            <a:rPr lang="en-GB" sz="1100" kern="1200" dirty="0" smtClean="0"/>
            <a:t>Jan 2012</a:t>
          </a:r>
          <a:br>
            <a:rPr lang="en-GB" sz="1100" kern="1200" dirty="0" smtClean="0"/>
          </a:br>
          <a:r>
            <a:rPr lang="en-GB" sz="1100" kern="1200" dirty="0" smtClean="0"/>
            <a:t>V2.0</a:t>
          </a:r>
        </a:p>
        <a:p>
          <a:pPr lvl="0" algn="l" defTabSz="488950">
            <a:lnSpc>
              <a:spcPct val="90000"/>
            </a:lnSpc>
            <a:spcBef>
              <a:spcPct val="0"/>
            </a:spcBef>
            <a:spcAft>
              <a:spcPct val="35000"/>
            </a:spcAft>
          </a:pPr>
          <a:r>
            <a:rPr lang="en-GB" sz="1100" kern="1200" dirty="0" smtClean="0"/>
            <a:t>Scientist validated results. VATES integration</a:t>
          </a:r>
          <a:endParaRPr lang="en-GB" sz="1100" kern="1200" dirty="0"/>
        </a:p>
      </dsp:txBody>
      <dsp:txXfrm>
        <a:off x="4824539" y="1843501"/>
        <a:ext cx="1598577" cy="3347021"/>
      </dsp:txXfrm>
    </dsp:sp>
    <dsp:sp modelId="{222EAC27-7B81-4855-920F-61498401C499}">
      <dsp:nvSpPr>
        <dsp:cNvPr id="0" name=""/>
        <dsp:cNvSpPr/>
      </dsp:nvSpPr>
      <dsp:spPr>
        <a:xfrm>
          <a:off x="6078591" y="1169625"/>
          <a:ext cx="631438" cy="631438"/>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267492-E579-4B09-AC0E-9F65E03FA72D}">
      <dsp:nvSpPr>
        <dsp:cNvPr id="0" name=""/>
        <dsp:cNvSpPr/>
      </dsp:nvSpPr>
      <dsp:spPr>
        <a:xfrm>
          <a:off x="6394310" y="1485345"/>
          <a:ext cx="1598577" cy="3676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4586" tIns="0" rIns="0" bIns="0" numCol="1" spcCol="1270" anchor="t" anchorCtr="0">
          <a:noAutofit/>
        </a:bodyPr>
        <a:lstStyle/>
        <a:p>
          <a:pPr lvl="0" algn="l" defTabSz="488950">
            <a:lnSpc>
              <a:spcPct val="90000"/>
            </a:lnSpc>
            <a:spcBef>
              <a:spcPct val="0"/>
            </a:spcBef>
            <a:spcAft>
              <a:spcPct val="35000"/>
            </a:spcAft>
          </a:pPr>
          <a:r>
            <a:rPr lang="en-GB" sz="1100" kern="1200" dirty="0" smtClean="0"/>
            <a:t>May 2015</a:t>
          </a:r>
          <a:br>
            <a:rPr lang="en-GB" sz="1100" kern="1200" dirty="0" smtClean="0"/>
          </a:br>
          <a:r>
            <a:rPr lang="en-GB" sz="1100" kern="1200" dirty="0" smtClean="0"/>
            <a:t>V3.4</a:t>
          </a:r>
          <a:br>
            <a:rPr lang="en-GB" sz="1100" kern="1200" dirty="0" smtClean="0"/>
          </a:br>
          <a:r>
            <a:rPr lang="en-GB" sz="1100" kern="1200" dirty="0" smtClean="0"/>
            <a:t>Improved functionality and usability</a:t>
          </a:r>
          <a:br>
            <a:rPr lang="en-GB" sz="1100" kern="1200" dirty="0" smtClean="0"/>
          </a:br>
          <a:r>
            <a:rPr lang="en-GB" sz="1100" kern="1200" dirty="0" smtClean="0"/>
            <a:t>…</a:t>
          </a:r>
          <a:br>
            <a:rPr lang="en-GB" sz="1100" kern="1200" dirty="0" smtClean="0"/>
          </a:br>
          <a:r>
            <a:rPr lang="en-GB" sz="1100" kern="1200" dirty="0" smtClean="0"/>
            <a:t>Development Continues</a:t>
          </a:r>
          <a:endParaRPr lang="en-GB" sz="1100" kern="1200" dirty="0"/>
        </a:p>
      </dsp:txBody>
      <dsp:txXfrm>
        <a:off x="6394310" y="1485345"/>
        <a:ext cx="1598577" cy="36767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699C2F-57D4-4534-A393-4F83B66AE76E}">
      <dsp:nvSpPr>
        <dsp:cNvPr id="0" name=""/>
        <dsp:cNvSpPr/>
      </dsp:nvSpPr>
      <dsp:spPr>
        <a:xfrm>
          <a:off x="5616" y="740"/>
          <a:ext cx="1442115" cy="1299778"/>
        </a:xfrm>
        <a:prstGeom prst="roundRect">
          <a:avLst>
            <a:gd name="adj" fmla="val 10000"/>
          </a:avLst>
        </a:prstGeom>
        <a:gradFill flip="none" rotWithShape="0">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6200000" scaled="1"/>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kern="1200" dirty="0" smtClean="0"/>
            <a:t>GUI</a:t>
          </a:r>
          <a:endParaRPr lang="en-GB" sz="2500" kern="1200" dirty="0"/>
        </a:p>
      </dsp:txBody>
      <dsp:txXfrm>
        <a:off x="43685" y="38809"/>
        <a:ext cx="1365977" cy="1223640"/>
      </dsp:txXfrm>
    </dsp:sp>
    <dsp:sp modelId="{A3B8700C-7398-4AB7-BEA5-51CA46034818}">
      <dsp:nvSpPr>
        <dsp:cNvPr id="0" name=""/>
        <dsp:cNvSpPr/>
      </dsp:nvSpPr>
      <dsp:spPr>
        <a:xfrm>
          <a:off x="7024" y="1452754"/>
          <a:ext cx="1439300" cy="1299778"/>
        </a:xfrm>
        <a:prstGeom prst="roundRect">
          <a:avLst>
            <a:gd name="adj" fmla="val 10000"/>
          </a:avLst>
        </a:prstGeom>
        <a:gradFill flip="none" rotWithShape="0">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6200000" scaled="1"/>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t>Framework</a:t>
          </a:r>
          <a:endParaRPr lang="en-GB" sz="1700" kern="1200" dirty="0"/>
        </a:p>
      </dsp:txBody>
      <dsp:txXfrm>
        <a:off x="45093" y="1490823"/>
        <a:ext cx="1363162" cy="1223640"/>
      </dsp:txXfrm>
    </dsp:sp>
    <dsp:sp modelId="{D47D0F73-4893-46DD-B90C-CB71155E091A}">
      <dsp:nvSpPr>
        <dsp:cNvPr id="0" name=""/>
        <dsp:cNvSpPr/>
      </dsp:nvSpPr>
      <dsp:spPr>
        <a:xfrm>
          <a:off x="7024" y="2904767"/>
          <a:ext cx="1439300" cy="1299778"/>
        </a:xfrm>
        <a:prstGeom prst="roundRect">
          <a:avLst>
            <a:gd name="adj" fmla="val 10000"/>
          </a:avLst>
        </a:prstGeom>
        <a:gradFill flip="none" rotWithShape="0">
          <a:gsLst>
            <a:gs pos="0">
              <a:schemeClr val="bg2">
                <a:lumMod val="50000"/>
                <a:shade val="30000"/>
                <a:satMod val="115000"/>
              </a:schemeClr>
            </a:gs>
            <a:gs pos="50000">
              <a:schemeClr val="bg2">
                <a:lumMod val="50000"/>
                <a:shade val="67500"/>
                <a:satMod val="115000"/>
              </a:schemeClr>
            </a:gs>
            <a:gs pos="100000">
              <a:schemeClr val="bg2">
                <a:lumMod val="50000"/>
                <a:shade val="100000"/>
                <a:satMod val="115000"/>
              </a:schemeClr>
            </a:gs>
          </a:gsLst>
          <a:lin ang="16200000" scaled="1"/>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5"/>
        </a:lnRef>
        <a:fillRef idx="3">
          <a:schemeClr val="accent5"/>
        </a:fillRef>
        <a:effectRef idx="3">
          <a:schemeClr val="accent5"/>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(Framework)</a:t>
          </a:r>
          <a:br>
            <a:rPr lang="en-GB" sz="1600" kern="1200" dirty="0" smtClean="0"/>
          </a:br>
          <a:r>
            <a:rPr lang="en-GB" sz="1600" kern="1200" dirty="0" smtClean="0"/>
            <a:t>Utility</a:t>
          </a:r>
          <a:endParaRPr lang="en-GB" sz="1600" kern="1200" dirty="0"/>
        </a:p>
      </dsp:txBody>
      <dsp:txXfrm>
        <a:off x="45093" y="2942836"/>
        <a:ext cx="1363162" cy="1223640"/>
      </dsp:txXfrm>
    </dsp:sp>
    <dsp:sp modelId="{B41EE4E5-F6EE-4B30-81BE-5014888C56BA}">
      <dsp:nvSpPr>
        <dsp:cNvPr id="0" name=""/>
        <dsp:cNvSpPr/>
      </dsp:nvSpPr>
      <dsp:spPr>
        <a:xfrm>
          <a:off x="1822186" y="740"/>
          <a:ext cx="6967516" cy="1299778"/>
        </a:xfrm>
        <a:prstGeom prst="roundRect">
          <a:avLst>
            <a:gd name="adj" fmla="val 10000"/>
          </a:avLst>
        </a:prstGeom>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6"/>
        </a:lnRef>
        <a:fillRef idx="3">
          <a:schemeClr val="accent6"/>
        </a:fillRef>
        <a:effectRef idx="3">
          <a:schemeClr val="accent6"/>
        </a:effectRef>
        <a:fontRef idx="minor">
          <a:schemeClr val="lt1"/>
        </a:fontRef>
      </dsp:style>
      <dsp:txBody>
        <a:bodyPr spcFirstLastPara="0" vert="horz" wrap="square" lIns="95250" tIns="95250" rIns="95250" bIns="95250" numCol="1" spcCol="1270" anchor="ctr" anchorCtr="0">
          <a:noAutofit/>
        </a:bodyPr>
        <a:lstStyle/>
        <a:p>
          <a:pPr lvl="0" algn="ctr" defTabSz="1111250">
            <a:lnSpc>
              <a:spcPct val="90000"/>
            </a:lnSpc>
            <a:spcBef>
              <a:spcPct val="0"/>
            </a:spcBef>
            <a:spcAft>
              <a:spcPct val="35000"/>
            </a:spcAft>
          </a:pPr>
          <a:r>
            <a:rPr lang="en-GB" sz="2500" kern="1200" dirty="0" smtClean="0"/>
            <a:t>Algorithm Dialogs</a:t>
          </a:r>
          <a:br>
            <a:rPr lang="en-GB" sz="2500" kern="1200" dirty="0" smtClean="0"/>
          </a:br>
          <a:r>
            <a:rPr lang="en-GB" sz="2500" kern="1200" dirty="0" smtClean="0"/>
            <a:t>Custom Interfaces</a:t>
          </a:r>
          <a:br>
            <a:rPr lang="en-GB" sz="2500" kern="1200" dirty="0" smtClean="0"/>
          </a:br>
          <a:r>
            <a:rPr lang="en-GB" sz="2500" kern="1200" dirty="0" smtClean="0"/>
            <a:t>Custom Menus</a:t>
          </a:r>
          <a:endParaRPr lang="en-GB" sz="2500" kern="1200" dirty="0"/>
        </a:p>
      </dsp:txBody>
      <dsp:txXfrm>
        <a:off x="1860255" y="38809"/>
        <a:ext cx="6891378" cy="1223640"/>
      </dsp:txXfrm>
    </dsp:sp>
    <dsp:sp modelId="{EA6BC028-711E-4955-9CF3-1618B54B6669}">
      <dsp:nvSpPr>
        <dsp:cNvPr id="0" name=""/>
        <dsp:cNvSpPr/>
      </dsp:nvSpPr>
      <dsp:spPr>
        <a:xfrm>
          <a:off x="1822186" y="1452754"/>
          <a:ext cx="4551397" cy="1299778"/>
        </a:xfrm>
        <a:prstGeom prst="roundRect">
          <a:avLst>
            <a:gd name="adj" fmla="val 10000"/>
          </a:avLst>
        </a:prstGeom>
        <a:gradFill flip="none" rotWithShape="0">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t>Algorithms</a:t>
          </a:r>
          <a:endParaRPr lang="en-GB" sz="1700" kern="1200" dirty="0"/>
        </a:p>
      </dsp:txBody>
      <dsp:txXfrm>
        <a:off x="1860255" y="1490823"/>
        <a:ext cx="4475259" cy="1223640"/>
      </dsp:txXfrm>
    </dsp:sp>
    <dsp:sp modelId="{DBC3689A-4277-4AC2-B3FE-7817816F98CA}">
      <dsp:nvSpPr>
        <dsp:cNvPr id="0" name=""/>
        <dsp:cNvSpPr/>
      </dsp:nvSpPr>
      <dsp:spPr>
        <a:xfrm>
          <a:off x="1822186" y="2904767"/>
          <a:ext cx="2228892" cy="1299778"/>
        </a:xfrm>
        <a:prstGeom prst="roundRect">
          <a:avLst>
            <a:gd name="adj" fmla="val 10000"/>
          </a:avLst>
        </a:prstGeom>
        <a:gradFill flip="none" rotWithShape="0">
          <a:gsLst>
            <a:gs pos="0">
              <a:schemeClr val="accent1">
                <a:lumMod val="50000"/>
                <a:shade val="30000"/>
                <a:satMod val="115000"/>
              </a:schemeClr>
            </a:gs>
            <a:gs pos="50000">
              <a:schemeClr val="accent1">
                <a:lumMod val="50000"/>
                <a:shade val="67500"/>
                <a:satMod val="115000"/>
              </a:schemeClr>
            </a:gs>
            <a:gs pos="100000">
              <a:schemeClr val="accent1">
                <a:lumMod val="50000"/>
                <a:shade val="100000"/>
                <a:satMod val="115000"/>
              </a:schemeClr>
            </a:gs>
          </a:gsLst>
          <a:lin ang="16200000" scaled="1"/>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Unit Conversions</a:t>
          </a:r>
          <a:endParaRPr lang="en-GB" sz="1600" kern="1200" dirty="0"/>
        </a:p>
      </dsp:txBody>
      <dsp:txXfrm>
        <a:off x="1860255" y="2942836"/>
        <a:ext cx="2152754" cy="1223640"/>
      </dsp:txXfrm>
    </dsp:sp>
    <dsp:sp modelId="{05404C4A-A6EF-4479-B3AB-E6FCDD554C4E}">
      <dsp:nvSpPr>
        <dsp:cNvPr id="0" name=""/>
        <dsp:cNvSpPr/>
      </dsp:nvSpPr>
      <dsp:spPr>
        <a:xfrm>
          <a:off x="4144691" y="2904767"/>
          <a:ext cx="2228892" cy="1299778"/>
        </a:xfrm>
        <a:prstGeom prst="roundRect">
          <a:avLst>
            <a:gd name="adj" fmla="val 10000"/>
          </a:avLst>
        </a:prstGeom>
        <a:gradFill flip="none" rotWithShape="0">
          <a:gsLst>
            <a:gs pos="0">
              <a:schemeClr val="accent6">
                <a:lumMod val="40000"/>
                <a:lumOff val="60000"/>
                <a:shade val="30000"/>
                <a:satMod val="115000"/>
              </a:schemeClr>
            </a:gs>
            <a:gs pos="50000">
              <a:schemeClr val="accent6">
                <a:lumMod val="40000"/>
                <a:lumOff val="60000"/>
                <a:shade val="67500"/>
                <a:satMod val="115000"/>
              </a:schemeClr>
            </a:gs>
            <a:gs pos="100000">
              <a:schemeClr val="accent6">
                <a:lumMod val="40000"/>
                <a:lumOff val="60000"/>
                <a:shade val="100000"/>
                <a:satMod val="115000"/>
              </a:schemeClr>
            </a:gs>
          </a:gsLst>
          <a:lin ang="16200000" scaled="1"/>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Fit Functions</a:t>
          </a:r>
          <a:br>
            <a:rPr lang="en-GB" sz="1600" kern="1200" dirty="0" smtClean="0"/>
          </a:br>
          <a:r>
            <a:rPr lang="en-GB" sz="1600" kern="1200" dirty="0" smtClean="0"/>
            <a:t>Cost Models</a:t>
          </a:r>
          <a:br>
            <a:rPr lang="en-GB" sz="1600" kern="1200" dirty="0" smtClean="0"/>
          </a:br>
          <a:r>
            <a:rPr lang="en-GB" sz="1600" kern="1200" dirty="0" smtClean="0"/>
            <a:t>Constraints</a:t>
          </a:r>
          <a:br>
            <a:rPr lang="en-GB" sz="1600" kern="1200" dirty="0" smtClean="0"/>
          </a:br>
          <a:r>
            <a:rPr lang="en-GB" sz="1600" kern="1200" dirty="0" smtClean="0"/>
            <a:t>Minimiser</a:t>
          </a:r>
          <a:endParaRPr lang="en-GB" sz="1600" kern="1200" dirty="0"/>
        </a:p>
      </dsp:txBody>
      <dsp:txXfrm>
        <a:off x="4182760" y="2942836"/>
        <a:ext cx="2152754" cy="1223640"/>
      </dsp:txXfrm>
    </dsp:sp>
    <dsp:sp modelId="{3373E9BC-14B2-403C-A7C8-A8CFD0A0DEA6}">
      <dsp:nvSpPr>
        <dsp:cNvPr id="0" name=""/>
        <dsp:cNvSpPr/>
      </dsp:nvSpPr>
      <dsp:spPr>
        <a:xfrm>
          <a:off x="6560810" y="1452754"/>
          <a:ext cx="2228892" cy="1299778"/>
        </a:xfrm>
        <a:prstGeom prst="roundRect">
          <a:avLst>
            <a:gd name="adj" fmla="val 10000"/>
          </a:avLst>
        </a:prstGeom>
        <a:gradFill flip="none" rotWithShape="0">
          <a:gsLst>
            <a:gs pos="0">
              <a:schemeClr val="accent3">
                <a:lumMod val="75000"/>
                <a:shade val="30000"/>
                <a:satMod val="115000"/>
              </a:schemeClr>
            </a:gs>
            <a:gs pos="50000">
              <a:schemeClr val="accent3">
                <a:lumMod val="75000"/>
                <a:shade val="67500"/>
                <a:satMod val="115000"/>
              </a:schemeClr>
            </a:gs>
            <a:gs pos="100000">
              <a:schemeClr val="accent3">
                <a:lumMod val="75000"/>
                <a:shade val="100000"/>
                <a:satMod val="115000"/>
              </a:schemeClr>
            </a:gs>
          </a:gsLst>
          <a:lin ang="16200000" scaled="1"/>
          <a:tileRect/>
        </a:gradFill>
        <a:ln w="9525" cap="flat" cmpd="sng" algn="ctr">
          <a:solidFill>
            <a:schemeClr val="accent3">
              <a:shade val="95000"/>
              <a:satMod val="105000"/>
            </a:schemeClr>
          </a:solidFill>
          <a:prstDash val="solid"/>
        </a:ln>
        <a:effectLst>
          <a:outerShdw blurRad="40000" dist="23000" dir="5400000" rotWithShape="0">
            <a:srgbClr val="000000">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GB" sz="1700" kern="1200" dirty="0" smtClean="0"/>
            <a:t>Workspaces</a:t>
          </a:r>
          <a:endParaRPr lang="en-GB" sz="1700" kern="1200" dirty="0"/>
        </a:p>
      </dsp:txBody>
      <dsp:txXfrm>
        <a:off x="6598879" y="1490823"/>
        <a:ext cx="2152754" cy="1223640"/>
      </dsp:txXfrm>
    </dsp:sp>
    <dsp:sp modelId="{ABF3A06B-AE8A-4E63-87AC-4AC7C9DFE7D3}">
      <dsp:nvSpPr>
        <dsp:cNvPr id="0" name=""/>
        <dsp:cNvSpPr/>
      </dsp:nvSpPr>
      <dsp:spPr>
        <a:xfrm>
          <a:off x="6560810" y="2904767"/>
          <a:ext cx="2228892" cy="1299778"/>
        </a:xfrm>
        <a:prstGeom prst="roundRect">
          <a:avLst>
            <a:gd name="adj" fmla="val 10000"/>
          </a:avLst>
        </a:prstGeom>
        <a:gradFill flip="none" rotWithShape="0">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GB" sz="1600" kern="1200" dirty="0" smtClean="0"/>
            <a:t>Archive Searching</a:t>
          </a:r>
          <a:br>
            <a:rPr lang="en-GB" sz="1600" kern="1200" dirty="0" smtClean="0"/>
          </a:br>
          <a:r>
            <a:rPr lang="en-GB" sz="1600" kern="1200" dirty="0" err="1" smtClean="0"/>
            <a:t>LiveData</a:t>
          </a:r>
          <a:r>
            <a:rPr lang="en-GB" sz="1600" kern="1200" dirty="0" smtClean="0"/>
            <a:t> Listeners</a:t>
          </a:r>
          <a:br>
            <a:rPr lang="en-GB" sz="1600" kern="1200" dirty="0" smtClean="0"/>
          </a:br>
          <a:r>
            <a:rPr lang="en-GB" sz="1600" kern="1200" dirty="0" smtClean="0"/>
            <a:t>Data Catalogues</a:t>
          </a:r>
          <a:endParaRPr lang="en-GB" sz="1600" kern="1200" dirty="0"/>
        </a:p>
      </dsp:txBody>
      <dsp:txXfrm>
        <a:off x="6598879" y="2942836"/>
        <a:ext cx="2152754" cy="1223640"/>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4428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3075" name="Rectangle 3"/>
          <p:cNvSpPr>
            <a:spLocks noGrp="1" noChangeArrowheads="1"/>
          </p:cNvSpPr>
          <p:nvPr>
            <p:ph type="dt" idx="1"/>
          </p:nvPr>
        </p:nvSpPr>
        <p:spPr bwMode="auto">
          <a:xfrm>
            <a:off x="3848645" y="0"/>
            <a:ext cx="294428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62468" name="Rectangle 4"/>
          <p:cNvSpPr>
            <a:spLocks noGrp="1" noRot="1" noChangeAspect="1" noChangeArrowheads="1" noTextEdit="1"/>
          </p:cNvSpPr>
          <p:nvPr>
            <p:ph type="sldImg" idx="2"/>
          </p:nvPr>
        </p:nvSpPr>
        <p:spPr bwMode="auto">
          <a:xfrm>
            <a:off x="920750" y="742950"/>
            <a:ext cx="4953000" cy="37147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79450" y="4705350"/>
            <a:ext cx="5435600" cy="44577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9408981"/>
            <a:ext cx="294428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3079" name="Rectangle 7"/>
          <p:cNvSpPr>
            <a:spLocks noGrp="1" noChangeArrowheads="1"/>
          </p:cNvSpPr>
          <p:nvPr>
            <p:ph type="sldNum" sz="quarter" idx="5"/>
          </p:nvPr>
        </p:nvSpPr>
        <p:spPr bwMode="auto">
          <a:xfrm>
            <a:off x="3848645" y="9408981"/>
            <a:ext cx="294428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A3A07BB6-5879-4823-A54F-A2C10EA61656}" type="slidenum">
              <a:rPr lang="en-US"/>
              <a:pPr>
                <a:defRPr/>
              </a:pPr>
              <a:t>‹#›</a:t>
            </a:fld>
            <a:endParaRPr lang="en-US"/>
          </a:p>
        </p:txBody>
      </p:sp>
    </p:spTree>
    <p:extLst>
      <p:ext uri="{BB962C8B-B14F-4D97-AF65-F5344CB8AC3E}">
        <p14:creationId xmlns:p14="http://schemas.microsoft.com/office/powerpoint/2010/main" val="23646775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237F6B89-D82C-4B25-9715-8AE69B7CAF7C}" type="slidenum">
              <a:rPr lang="en-US" smtClean="0"/>
              <a:pPr/>
              <a:t>1</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extent of uptake: depends on the need:</a:t>
            </a:r>
          </a:p>
          <a:p>
            <a:r>
              <a:rPr lang="en-GB" dirty="0" smtClean="0"/>
              <a:t>- Powder diffraction</a:t>
            </a:r>
            <a:r>
              <a:rPr lang="en-GB" baseline="0" dirty="0" smtClean="0"/>
              <a:t> at ISIS: existing reduction code just too old and inflexible</a:t>
            </a:r>
            <a:endParaRPr lang="en-GB" dirty="0" smtClean="0"/>
          </a:p>
          <a:p>
            <a:pPr marL="171450" indent="-171450">
              <a:buFontTx/>
              <a:buChar char="-"/>
            </a:pPr>
            <a:r>
              <a:rPr lang="en-GB" dirty="0" smtClean="0"/>
              <a:t>Single crystal diffraction: WISH:</a:t>
            </a:r>
            <a:r>
              <a:rPr lang="en-GB" baseline="0" dirty="0" smtClean="0"/>
              <a:t> The existing code for the SXD instrument powerful, but not able to cope with data volumes</a:t>
            </a:r>
          </a:p>
          <a:p>
            <a:pPr marL="171450" indent="-171450">
              <a:buFontTx/>
              <a:buChar char="-"/>
            </a:pPr>
            <a:r>
              <a:rPr lang="en-GB" baseline="0" dirty="0" smtClean="0"/>
              <a:t>Direct geometry spectrometers: Mixed </a:t>
            </a:r>
            <a:r>
              <a:rPr lang="en-GB" baseline="0" dirty="0" err="1" smtClean="0"/>
              <a:t>Matlab</a:t>
            </a:r>
            <a:r>
              <a:rPr lang="en-GB" baseline="0" dirty="0" smtClean="0"/>
              <a:t>/FORTRAN code that was too difficult to maintain</a:t>
            </a:r>
          </a:p>
          <a:p>
            <a:pPr marL="171450" indent="-171450">
              <a:buFontTx/>
              <a:buChar char="-"/>
            </a:pPr>
            <a:endParaRPr lang="en-GB" baseline="0" dirty="0" smtClean="0"/>
          </a:p>
          <a:p>
            <a:pPr marL="0" indent="0">
              <a:buFontTx/>
              <a:buNone/>
            </a:pPr>
            <a:r>
              <a:rPr lang="en-GB" baseline="0" dirty="0" smtClean="0"/>
              <a:t>DG visualisation: HORACE means it has not been such a priority</a:t>
            </a:r>
          </a:p>
          <a:p>
            <a:pPr marL="0" indent="0">
              <a:buFontTx/>
              <a:buNone/>
            </a:pPr>
            <a:endParaRPr lang="en-GB" baseline="0" dirty="0" smtClean="0"/>
          </a:p>
          <a:p>
            <a:pPr marL="0" indent="0">
              <a:buFontTx/>
              <a:buNone/>
            </a:pPr>
            <a:r>
              <a:rPr lang="en-GB" baseline="0" dirty="0" smtClean="0"/>
              <a:t>All  groups are interested to different levels: but have to prioritise resources.</a:t>
            </a:r>
            <a:endParaRPr lang="en-GB" dirty="0"/>
          </a:p>
        </p:txBody>
      </p:sp>
      <p:sp>
        <p:nvSpPr>
          <p:cNvPr id="4" name="Slide Number Placeholder 3"/>
          <p:cNvSpPr>
            <a:spLocks noGrp="1"/>
          </p:cNvSpPr>
          <p:nvPr>
            <p:ph type="sldNum" sz="quarter" idx="10"/>
          </p:nvPr>
        </p:nvSpPr>
        <p:spPr/>
        <p:txBody>
          <a:bodyPr/>
          <a:lstStyle/>
          <a:p>
            <a:pPr>
              <a:defRPr/>
            </a:pPr>
            <a:fld id="{A3A07BB6-5879-4823-A54F-A2C10EA61656}" type="slidenum">
              <a:rPr lang="en-US" smtClean="0"/>
              <a:pPr>
                <a:defRPr/>
              </a:pPr>
              <a:t>15</a:t>
            </a:fld>
            <a:endParaRPr lang="en-US"/>
          </a:p>
        </p:txBody>
      </p:sp>
    </p:spTree>
    <p:extLst>
      <p:ext uri="{BB962C8B-B14F-4D97-AF65-F5344CB8AC3E}">
        <p14:creationId xmlns:p14="http://schemas.microsoft.com/office/powerpoint/2010/main" val="848804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Absorption (cylinder,</a:t>
            </a:r>
            <a:r>
              <a:rPr lang="en-GB" baseline="0" dirty="0" smtClean="0"/>
              <a:t> </a:t>
            </a:r>
            <a:r>
              <a:rPr lang="en-GB" baseline="0" dirty="0" err="1" smtClean="0"/>
              <a:t>annulus,flat</a:t>
            </a:r>
            <a:r>
              <a:rPr lang="en-GB" baseline="0" dirty="0" smtClean="0"/>
              <a:t>, plate) – from Spenser’s MODES program; Fortran=&gt;python</a:t>
            </a:r>
            <a:r>
              <a:rPr lang="en-GB" dirty="0" smtClean="0"/>
              <a:t>) [but no generic algorithms] )  (makes approximations)</a:t>
            </a:r>
          </a:p>
          <a:p>
            <a:r>
              <a:rPr lang="en-GB" dirty="0" smtClean="0"/>
              <a:t>Detector efficiency</a:t>
            </a:r>
          </a:p>
          <a:p>
            <a:r>
              <a:rPr lang="en-GB" dirty="0" smtClean="0"/>
              <a:t>EISF elastic </a:t>
            </a:r>
            <a:r>
              <a:rPr lang="en-GB" dirty="0" err="1" smtClean="0"/>
              <a:t>incch</a:t>
            </a:r>
            <a:r>
              <a:rPr lang="en-GB" dirty="0" smtClean="0"/>
              <a:t> </a:t>
            </a:r>
            <a:r>
              <a:rPr lang="en-GB" dirty="0" err="1" smtClean="0"/>
              <a:t>scatt</a:t>
            </a:r>
            <a:r>
              <a:rPr lang="en-GB" dirty="0" smtClean="0"/>
              <a:t> </a:t>
            </a:r>
            <a:r>
              <a:rPr lang="en-GB" dirty="0" err="1" smtClean="0"/>
              <a:t>func</a:t>
            </a:r>
            <a:endParaRPr lang="en-GB" dirty="0" smtClean="0"/>
          </a:p>
          <a:p>
            <a:r>
              <a:rPr lang="en-GB" dirty="0" smtClean="0"/>
              <a:t>Fitting: exponential (I(</a:t>
            </a:r>
            <a:r>
              <a:rPr lang="en-GB" dirty="0" err="1" smtClean="0"/>
              <a:t>Q,t</a:t>
            </a:r>
            <a:r>
              <a:rPr lang="en-GB" dirty="0" smtClean="0"/>
              <a:t>), stretched exponential; </a:t>
            </a:r>
            <a:r>
              <a:rPr lang="en-GB" dirty="0" err="1" smtClean="0"/>
              <a:t>Lorentian</a:t>
            </a:r>
            <a:r>
              <a:rPr lang="en-GB" baseline="0" dirty="0" smtClean="0"/>
              <a:t> S(</a:t>
            </a:r>
            <a:r>
              <a:rPr lang="en-GB" baseline="0" dirty="0" err="1" smtClean="0"/>
              <a:t>Q,w</a:t>
            </a:r>
            <a:r>
              <a:rPr lang="en-GB" baseline="0" dirty="0" smtClean="0"/>
              <a:t>)</a:t>
            </a:r>
            <a:endParaRPr lang="en-GB" dirty="0"/>
          </a:p>
        </p:txBody>
      </p:sp>
      <p:sp>
        <p:nvSpPr>
          <p:cNvPr id="4" name="Slide Number Placeholder 3"/>
          <p:cNvSpPr>
            <a:spLocks noGrp="1"/>
          </p:cNvSpPr>
          <p:nvPr>
            <p:ph type="sldNum" sz="quarter" idx="10"/>
          </p:nvPr>
        </p:nvSpPr>
        <p:spPr/>
        <p:txBody>
          <a:bodyPr/>
          <a:lstStyle/>
          <a:p>
            <a:pPr>
              <a:defRPr/>
            </a:pPr>
            <a:fld id="{A3A07BB6-5879-4823-A54F-A2C10EA61656}" type="slidenum">
              <a:rPr lang="en-US" smtClean="0"/>
              <a:pPr>
                <a:defRPr/>
              </a:pPr>
              <a:t>17</a:t>
            </a:fld>
            <a:endParaRPr lang="en-US"/>
          </a:p>
        </p:txBody>
      </p:sp>
    </p:spTree>
    <p:extLst>
      <p:ext uri="{BB962C8B-B14F-4D97-AF65-F5344CB8AC3E}">
        <p14:creationId xmlns:p14="http://schemas.microsoft.com/office/powerpoint/2010/main" val="11806973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t>
            </a:r>
            <a:r>
              <a:rPr lang="en-GB" dirty="0" err="1" smtClean="0"/>
              <a:t>Py</a:t>
            </a:r>
            <a:r>
              <a:rPr lang="en-GB" dirty="0" smtClean="0"/>
              <a:t>’ button gives you the script</a:t>
            </a:r>
          </a:p>
          <a:p>
            <a:endParaRPr lang="en-GB" dirty="0" smtClean="0"/>
          </a:p>
          <a:p>
            <a:r>
              <a:rPr lang="en-GB" dirty="0" smtClean="0"/>
              <a:t>Instrument resolution from vanadium S(</a:t>
            </a:r>
            <a:r>
              <a:rPr lang="en-GB" dirty="0" err="1" smtClean="0"/>
              <a:t>q,w</a:t>
            </a:r>
            <a:r>
              <a:rPr lang="en-GB" dirty="0" smtClean="0"/>
              <a:t>)</a:t>
            </a:r>
          </a:p>
          <a:p>
            <a:endParaRPr lang="en-GB" dirty="0" smtClean="0"/>
          </a:p>
          <a:p>
            <a:r>
              <a:rPr lang="en-GB" dirty="0" smtClean="0"/>
              <a:t>Compare I(</a:t>
            </a:r>
            <a:r>
              <a:rPr lang="en-GB" dirty="0" err="1" smtClean="0"/>
              <a:t>Q,t</a:t>
            </a:r>
            <a:r>
              <a:rPr lang="en-GB" dirty="0" smtClean="0"/>
              <a:t>), S(</a:t>
            </a:r>
            <a:r>
              <a:rPr lang="en-GB" dirty="0" err="1" smtClean="0"/>
              <a:t>Q,w</a:t>
            </a:r>
            <a:r>
              <a:rPr lang="en-GB" dirty="0" smtClean="0"/>
              <a:t>): robust; personal preference!!!!</a:t>
            </a:r>
          </a:p>
          <a:p>
            <a:endParaRPr lang="en-GB" dirty="0" smtClean="0"/>
          </a:p>
          <a:p>
            <a:r>
              <a:rPr lang="en-GB" dirty="0" smtClean="0"/>
              <a:t>MSD picture: Solid=&gt;plastic=&gt;liquid ;</a:t>
            </a:r>
            <a:r>
              <a:rPr lang="en-GB" baseline="0" dirty="0" smtClean="0"/>
              <a:t> survey in express application to support major application.</a:t>
            </a:r>
            <a:endParaRPr lang="en-GB"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pPr>
              <a:defRPr/>
            </a:pPr>
            <a:fld id="{A3A07BB6-5879-4823-A54F-A2C10EA61656}" type="slidenum">
              <a:rPr lang="en-US" smtClean="0"/>
              <a:pPr>
                <a:defRPr/>
              </a:pPr>
              <a:t>22</a:t>
            </a:fld>
            <a:endParaRPr lang="en-US"/>
          </a:p>
        </p:txBody>
      </p:sp>
    </p:spTree>
    <p:extLst>
      <p:ext uri="{BB962C8B-B14F-4D97-AF65-F5344CB8AC3E}">
        <p14:creationId xmlns:p14="http://schemas.microsoft.com/office/powerpoint/2010/main" val="11841500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ARCHER (Edinburgh;</a:t>
            </a:r>
            <a:r>
              <a:rPr lang="en-GB" baseline="0" dirty="0" smtClean="0"/>
              <a:t> apply ‘beam time’!)</a:t>
            </a:r>
            <a:endParaRPr lang="en-GB" dirty="0" smtClean="0"/>
          </a:p>
          <a:p>
            <a:endParaRPr lang="en-GB" dirty="0" smtClean="0"/>
          </a:p>
          <a:p>
            <a:r>
              <a:rPr lang="en-GB" dirty="0" err="1" smtClean="0"/>
              <a:t>nMoldyn</a:t>
            </a:r>
            <a:r>
              <a:rPr lang="en-GB" dirty="0" smtClean="0"/>
              <a:t> (looked</a:t>
            </a:r>
            <a:r>
              <a:rPr lang="en-GB" baseline="0" dirty="0" smtClean="0"/>
              <a:t> after by Mark Johnson at ILL)</a:t>
            </a:r>
            <a:r>
              <a:rPr lang="en-GB" dirty="0" smtClean="0"/>
              <a:t>: molecular dynamics calculations (CASTEP,:</a:t>
            </a:r>
            <a:r>
              <a:rPr lang="en-GB" baseline="0" dirty="0" smtClean="0"/>
              <a:t> 512 atoms or 348 on SCARF) ;</a:t>
            </a:r>
            <a:r>
              <a:rPr lang="en-GB" dirty="0" smtClean="0"/>
              <a:t> </a:t>
            </a:r>
            <a:r>
              <a:rPr lang="en-GB" dirty="0" err="1" smtClean="0"/>
              <a:t>ViennaAbinitioSimulationProgram</a:t>
            </a:r>
            <a:r>
              <a:rPr lang="en-GB" dirty="0" smtClean="0"/>
              <a:t>, DLPOLY 10^3</a:t>
            </a:r>
            <a:r>
              <a:rPr lang="en-GB" baseline="0" dirty="0" smtClean="0"/>
              <a:t> – 10^4 on ARCHER</a:t>
            </a:r>
            <a:r>
              <a:rPr lang="en-GB" dirty="0" smtClean="0"/>
              <a:t>) and produces</a:t>
            </a:r>
            <a:r>
              <a:rPr lang="en-GB" baseline="0" dirty="0" smtClean="0"/>
              <a:t> the outputs</a:t>
            </a:r>
            <a:endParaRPr lang="en-GB" dirty="0" smtClean="0"/>
          </a:p>
          <a:p>
            <a:endParaRPr lang="en-GB" dirty="0" smtClean="0"/>
          </a:p>
          <a:p>
            <a:r>
              <a:rPr lang="en-GB" dirty="0" smtClean="0"/>
              <a:t>e.g. Zeolite + water:</a:t>
            </a:r>
            <a:r>
              <a:rPr lang="en-GB" baseline="0" dirty="0" smtClean="0"/>
              <a:t> melt the water (in the computer), follow trajectories into the zeolite =&gt; compute anything e.g. diffusion </a:t>
            </a:r>
            <a:r>
              <a:rPr lang="en-GB" baseline="0" dirty="0" err="1" smtClean="0"/>
              <a:t>contants</a:t>
            </a:r>
            <a:r>
              <a:rPr lang="en-GB" baseline="0" dirty="0" smtClean="0"/>
              <a:t>, correlation </a:t>
            </a:r>
            <a:r>
              <a:rPr lang="en-GB" baseline="0" dirty="0" err="1" smtClean="0"/>
              <a:t>fuctions</a:t>
            </a:r>
            <a:r>
              <a:rPr lang="en-GB" baseline="0" dirty="0" smtClean="0"/>
              <a:t>, MSQ, S(</a:t>
            </a:r>
            <a:r>
              <a:rPr lang="en-GB" baseline="0" dirty="0" err="1" smtClean="0"/>
              <a:t>Q,w</a:t>
            </a:r>
            <a:r>
              <a:rPr lang="en-GB" baseline="0" dirty="0" smtClean="0"/>
              <a:t>)….</a:t>
            </a:r>
          </a:p>
          <a:p>
            <a:endParaRPr lang="en-GB" baseline="0" dirty="0" smtClean="0"/>
          </a:p>
          <a:p>
            <a:r>
              <a:rPr lang="en-GB" baseline="0" dirty="0" smtClean="0"/>
              <a:t>Have written the python wrapper</a:t>
            </a:r>
            <a:endParaRPr lang="en-GB" dirty="0"/>
          </a:p>
        </p:txBody>
      </p:sp>
      <p:sp>
        <p:nvSpPr>
          <p:cNvPr id="4" name="Slide Number Placeholder 3"/>
          <p:cNvSpPr>
            <a:spLocks noGrp="1"/>
          </p:cNvSpPr>
          <p:nvPr>
            <p:ph type="sldNum" sz="quarter" idx="10"/>
          </p:nvPr>
        </p:nvSpPr>
        <p:spPr/>
        <p:txBody>
          <a:bodyPr/>
          <a:lstStyle/>
          <a:p>
            <a:pPr>
              <a:defRPr/>
            </a:pPr>
            <a:fld id="{A3A07BB6-5879-4823-A54F-A2C10EA61656}" type="slidenum">
              <a:rPr lang="en-US" smtClean="0"/>
              <a:pPr>
                <a:defRPr/>
              </a:pPr>
              <a:t>23</a:t>
            </a:fld>
            <a:endParaRPr lang="en-US"/>
          </a:p>
        </p:txBody>
      </p:sp>
    </p:spTree>
    <p:extLst>
      <p:ext uri="{BB962C8B-B14F-4D97-AF65-F5344CB8AC3E}">
        <p14:creationId xmlns:p14="http://schemas.microsoft.com/office/powerpoint/2010/main" val="36947301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237F6B89-D82C-4B25-9715-8AE69B7CAF7C}" type="slidenum">
              <a:rPr lang="en-US" smtClean="0"/>
              <a:pPr/>
              <a:t>24</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dirty="0" smtClean="0"/>
              <a:t>The data is from </a:t>
            </a:r>
            <a:r>
              <a:rPr lang="en-US" dirty="0" err="1" smtClean="0"/>
              <a:t>NaF</a:t>
            </a:r>
            <a:r>
              <a:rPr lang="en-US" dirty="0" smtClean="0"/>
              <a:t> molten salts at 1300K. At different Q i.e. I(</a:t>
            </a:r>
            <a:r>
              <a:rPr lang="en-US" dirty="0" err="1" smtClean="0"/>
              <a:t>Q,t</a:t>
            </a:r>
            <a:r>
              <a:rPr lang="en-US" dirty="0" smtClean="0"/>
              <a:t>)</a:t>
            </a:r>
          </a:p>
          <a:p>
            <a:pPr eaLnBrk="1" hangingPunct="1"/>
            <a:r>
              <a:rPr lang="en-US" dirty="0" smtClean="0"/>
              <a:t>The limitations in the simulations are</a:t>
            </a:r>
            <a:r>
              <a:rPr lang="en-US" baseline="0" dirty="0" smtClean="0"/>
              <a:t> </a:t>
            </a:r>
            <a:r>
              <a:rPr lang="en-US" dirty="0" smtClean="0"/>
              <a:t>small cell size</a:t>
            </a:r>
            <a:r>
              <a:rPr lang="en-US" baseline="0" dirty="0" smtClean="0"/>
              <a:t> </a:t>
            </a:r>
            <a:r>
              <a:rPr lang="en-US" dirty="0" smtClean="0"/>
              <a:t>(512 atoms) and small time scale (50ps)</a:t>
            </a:r>
          </a:p>
          <a:p>
            <a:pPr eaLnBrk="1" hangingPunct="1"/>
            <a:r>
              <a:rPr lang="en-US" dirty="0" smtClean="0"/>
              <a:t>The limitations in the experiment are</a:t>
            </a:r>
            <a:r>
              <a:rPr lang="en-US" baseline="0" dirty="0" smtClean="0"/>
              <a:t> instrument resolution and finite dynamic range. </a:t>
            </a:r>
            <a:endParaRPr lang="en-US" dirty="0"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237F6B89-D82C-4B25-9715-8AE69B7CAF7C}" type="slidenum">
              <a:rPr lang="en-US" smtClean="0"/>
              <a:pPr/>
              <a:t>25</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r>
              <a:rPr lang="en-US" dirty="0" smtClean="0"/>
              <a:t>For </a:t>
            </a:r>
            <a:r>
              <a:rPr lang="en-US" dirty="0" err="1" smtClean="0"/>
              <a:t>compariosn</a:t>
            </a:r>
            <a:r>
              <a:rPr lang="en-US" dirty="0" smtClean="0"/>
              <a:t> on</a:t>
            </a:r>
            <a:r>
              <a:rPr lang="en-US" baseline="0" dirty="0" smtClean="0"/>
              <a:t> TOSCA:</a:t>
            </a:r>
          </a:p>
          <a:p>
            <a:pPr eaLnBrk="1" hangingPunct="1"/>
            <a:endParaRPr lang="en-US" baseline="0" dirty="0" smtClean="0"/>
          </a:p>
          <a:p>
            <a:pPr eaLnBrk="1" hangingPunct="1"/>
            <a:r>
              <a:rPr lang="en-US" dirty="0" smtClean="0"/>
              <a:t>Cannot calculate S(</a:t>
            </a:r>
            <a:r>
              <a:rPr lang="en-US" dirty="0" err="1" smtClean="0"/>
              <a:t>Q,w</a:t>
            </a:r>
            <a:r>
              <a:rPr lang="en-US" dirty="0" smtClean="0"/>
              <a:t>) yet</a:t>
            </a:r>
            <a:r>
              <a:rPr lang="en-US" baseline="0" dirty="0" smtClean="0"/>
              <a:t> – visual comparison: which peaks come from C, O, H etc.</a:t>
            </a:r>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summary of the high-level objectives</a:t>
            </a:r>
            <a:r>
              <a:rPr lang="en-US" baseline="0" dirty="0" smtClean="0"/>
              <a:t> for the VATES (Visualization and Analysis Toolkit </a:t>
            </a:r>
            <a:r>
              <a:rPr lang="en-US" baseline="0" dirty="0" err="1" smtClean="0"/>
              <a:t>ExtensionS</a:t>
            </a:r>
            <a:r>
              <a:rPr lang="en-US" baseline="0" dirty="0" smtClean="0"/>
              <a:t>) Project. Now fully integrated into and indistinguishable from </a:t>
            </a:r>
            <a:r>
              <a:rPr lang="en-US" baseline="0" dirty="0" err="1" smtClean="0"/>
              <a:t>Mantid</a:t>
            </a:r>
            <a:r>
              <a:rPr lang="en-US" baseline="0" dirty="0" smtClean="0"/>
              <a:t>. </a:t>
            </a:r>
          </a:p>
          <a:p>
            <a:endParaRPr lang="en-US" baseline="0" dirty="0" smtClean="0"/>
          </a:p>
          <a:p>
            <a:r>
              <a:rPr lang="en-US" baseline="0" dirty="0" smtClean="0"/>
              <a:t>This subproject is an ongoing effort and collaboration between ISIS/SNS and ESS. </a:t>
            </a:r>
            <a:endParaRPr lang="en-US" dirty="0"/>
          </a:p>
        </p:txBody>
      </p:sp>
      <p:sp>
        <p:nvSpPr>
          <p:cNvPr id="4" name="Slide Number Placeholder 3"/>
          <p:cNvSpPr>
            <a:spLocks noGrp="1"/>
          </p:cNvSpPr>
          <p:nvPr>
            <p:ph type="sldNum" sz="quarter" idx="10"/>
          </p:nvPr>
        </p:nvSpPr>
        <p:spPr/>
        <p:txBody>
          <a:bodyPr/>
          <a:lstStyle/>
          <a:p>
            <a:fld id="{DF62DBA6-0640-5340-8B01-527A6E777C90}" type="slidenum">
              <a:rPr lang="en-US" smtClean="0"/>
              <a:t>28</a:t>
            </a:fld>
            <a:endParaRPr lang="en-US"/>
          </a:p>
        </p:txBody>
      </p:sp>
    </p:spTree>
    <p:extLst>
      <p:ext uri="{BB962C8B-B14F-4D97-AF65-F5344CB8AC3E}">
        <p14:creationId xmlns:p14="http://schemas.microsoft.com/office/powerpoint/2010/main" val="3758507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a:t>
            </a:r>
            <a:r>
              <a:rPr lang="en-US" baseline="0" dirty="0" smtClean="0"/>
              <a:t> not a project in a vacuum. Lots of prototyping and seeking of knowledge and experience from previous projects. As well as emulating successful features, we have tried to learn from mistakes. Having a diverse and multi-disciplinary development team with direct access to instrument scientists is key. </a:t>
            </a:r>
            <a:endParaRPr lang="en-US" dirty="0"/>
          </a:p>
        </p:txBody>
      </p:sp>
      <p:sp>
        <p:nvSpPr>
          <p:cNvPr id="4" name="Slide Number Placeholder 3"/>
          <p:cNvSpPr>
            <a:spLocks noGrp="1"/>
          </p:cNvSpPr>
          <p:nvPr>
            <p:ph type="sldNum" sz="quarter" idx="10"/>
          </p:nvPr>
        </p:nvSpPr>
        <p:spPr/>
        <p:txBody>
          <a:bodyPr/>
          <a:lstStyle/>
          <a:p>
            <a:fld id="{DF62DBA6-0640-5340-8B01-527A6E777C90}" type="slidenum">
              <a:rPr lang="en-US" smtClean="0"/>
              <a:t>29</a:t>
            </a:fld>
            <a:endParaRPr lang="en-US"/>
          </a:p>
        </p:txBody>
      </p:sp>
    </p:spTree>
    <p:extLst>
      <p:ext uri="{BB962C8B-B14F-4D97-AF65-F5344CB8AC3E}">
        <p14:creationId xmlns:p14="http://schemas.microsoft.com/office/powerpoint/2010/main" val="39537222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Taking a 4D</a:t>
            </a:r>
            <a:r>
              <a:rPr lang="en-US" baseline="0" dirty="0" smtClean="0"/>
              <a:t> SQW dataset and integrating, out the </a:t>
            </a:r>
            <a:r>
              <a:rPr lang="en-US" baseline="0" dirty="0" err="1" smtClean="0"/>
              <a:t>qz</a:t>
            </a:r>
            <a:r>
              <a:rPr lang="en-US" baseline="0" dirty="0" smtClean="0"/>
              <a:t> dimension, and mapping delta energy to the y direction.</a:t>
            </a:r>
          </a:p>
          <a:p>
            <a:endParaRPr lang="en-US" baseline="0" dirty="0" smtClean="0"/>
          </a:p>
          <a:p>
            <a:r>
              <a:rPr lang="en-US" baseline="0" dirty="0" smtClean="0"/>
              <a:t>Omitting a dimension is equivalent to integrating it out for </a:t>
            </a:r>
            <a:r>
              <a:rPr lang="en-US" baseline="0" dirty="0" err="1" smtClean="0"/>
              <a:t>BinMD</a:t>
            </a:r>
            <a:r>
              <a:rPr lang="en-US" baseline="0" dirty="0" smtClean="0"/>
              <a:t>. We also have a Horace style </a:t>
            </a:r>
            <a:r>
              <a:rPr lang="en-US" baseline="0" dirty="0" err="1" smtClean="0"/>
              <a:t>CutMD</a:t>
            </a:r>
            <a:r>
              <a:rPr lang="en-US" baseline="0" dirty="0" smtClean="0"/>
              <a:t> available from the </a:t>
            </a:r>
            <a:r>
              <a:rPr lang="en-US" baseline="0" dirty="0" err="1" smtClean="0"/>
              <a:t>Rebin</a:t>
            </a:r>
            <a:r>
              <a:rPr lang="en-US" baseline="0" dirty="0" smtClean="0"/>
              <a:t> drop down as well as the pixel-preserving </a:t>
            </a:r>
            <a:r>
              <a:rPr lang="en-US" baseline="0" dirty="0" err="1" smtClean="0"/>
              <a:t>SliceMD</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DF62DBA6-0640-5340-8B01-527A6E777C90}" type="slidenum">
              <a:rPr lang="en-US" smtClean="0"/>
              <a:t>30</a:t>
            </a:fld>
            <a:endParaRPr lang="en-US"/>
          </a:p>
        </p:txBody>
      </p:sp>
    </p:spTree>
    <p:extLst>
      <p:ext uri="{BB962C8B-B14F-4D97-AF65-F5344CB8AC3E}">
        <p14:creationId xmlns:p14="http://schemas.microsoft.com/office/powerpoint/2010/main" val="1643668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Reduced</a:t>
            </a:r>
            <a:r>
              <a:rPr lang="en-US" baseline="0" dirty="0" smtClean="0"/>
              <a:t> data sets from multiple scans merged into a single multidimensional dataset. One reciprocal space dimension integrated out and visualized volume projection. All dimensions then </a:t>
            </a:r>
            <a:r>
              <a:rPr lang="en-US" baseline="0" dirty="0" err="1" smtClean="0"/>
              <a:t>rebinned</a:t>
            </a:r>
            <a:r>
              <a:rPr lang="en-US" baseline="0" dirty="0" smtClean="0"/>
              <a:t> uniformly inside the visualization window. All done in the </a:t>
            </a:r>
            <a:r>
              <a:rPr lang="en-US" baseline="0" dirty="0" err="1" smtClean="0"/>
              <a:t>Mantid</a:t>
            </a:r>
            <a:r>
              <a:rPr lang="en-US" baseline="0" dirty="0" smtClean="0"/>
              <a:t> application. </a:t>
            </a:r>
            <a:r>
              <a:rPr lang="en-US" b="1" baseline="0" dirty="0" smtClean="0"/>
              <a:t>No external tools needed</a:t>
            </a:r>
            <a:r>
              <a:rPr lang="en-US" baseline="0" dirty="0" smtClean="0"/>
              <a:t>. 28GB on disk but interactively visualized in 16GB RAM due to a large number of tricks and optimizations implemented in </a:t>
            </a:r>
            <a:r>
              <a:rPr lang="en-US" baseline="0" dirty="0" err="1" smtClean="0"/>
              <a:t>Mantid</a:t>
            </a:r>
            <a:r>
              <a:rPr lang="en-US" baseline="0" dirty="0" smtClean="0"/>
              <a:t>. We can also represent a 4</a:t>
            </a:r>
            <a:r>
              <a:rPr lang="en-US" baseline="30000" dirty="0" smtClean="0"/>
              <a:t>th</a:t>
            </a:r>
            <a:r>
              <a:rPr lang="en-US" baseline="0" dirty="0" smtClean="0"/>
              <a:t> dimension on the time axis if we wish.</a:t>
            </a:r>
            <a:endParaRPr lang="en-US" dirty="0"/>
          </a:p>
        </p:txBody>
      </p:sp>
      <p:sp>
        <p:nvSpPr>
          <p:cNvPr id="4" name="Slide Number Placeholder 3"/>
          <p:cNvSpPr>
            <a:spLocks noGrp="1"/>
          </p:cNvSpPr>
          <p:nvPr>
            <p:ph type="sldNum" sz="quarter" idx="10"/>
          </p:nvPr>
        </p:nvSpPr>
        <p:spPr/>
        <p:txBody>
          <a:bodyPr/>
          <a:lstStyle/>
          <a:p>
            <a:fld id="{DF62DBA6-0640-5340-8B01-527A6E777C90}" type="slidenum">
              <a:rPr lang="en-US" smtClean="0"/>
              <a:t>31</a:t>
            </a:fld>
            <a:endParaRPr lang="en-US"/>
          </a:p>
        </p:txBody>
      </p:sp>
    </p:spTree>
    <p:extLst>
      <p:ext uri="{BB962C8B-B14F-4D97-AF65-F5344CB8AC3E}">
        <p14:creationId xmlns:p14="http://schemas.microsoft.com/office/powerpoint/2010/main" val="3501281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p:spPr>
        <p:txBody>
          <a:bodyPr/>
          <a:lstStyle/>
          <a:p>
            <a:endParaRPr lang="en-GB" smtClean="0"/>
          </a:p>
        </p:txBody>
      </p:sp>
      <p:sp>
        <p:nvSpPr>
          <p:cNvPr id="48132" name="Slide Number Placeholder 3"/>
          <p:cNvSpPr>
            <a:spLocks noGrp="1"/>
          </p:cNvSpPr>
          <p:nvPr>
            <p:ph type="sldNum" sz="quarter" idx="5"/>
          </p:nvPr>
        </p:nvSpPr>
        <p:spPr>
          <a:noFill/>
        </p:spPr>
        <p:txBody>
          <a:bodyPr/>
          <a:lstStyle/>
          <a:p>
            <a:fld id="{3BFFB694-6A9C-45C4-9624-E6C78652E453}" type="slidenum">
              <a:rPr lang="en-GB" smtClean="0"/>
              <a:pPr/>
              <a:t>2</a:t>
            </a:fld>
            <a:endParaRPr lang="en-GB" smtClean="0"/>
          </a:p>
        </p:txBody>
      </p:sp>
    </p:spTree>
    <p:extLst>
      <p:ext uri="{BB962C8B-B14F-4D97-AF65-F5344CB8AC3E}">
        <p14:creationId xmlns:p14="http://schemas.microsoft.com/office/powerpoint/2010/main" val="2031236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Customized</a:t>
            </a:r>
            <a:r>
              <a:rPr lang="en-US" baseline="0" dirty="0" smtClean="0"/>
              <a:t> views allow us to view the data in various ways. We can switch between views at will. Here 3 orthonormal slices are created and can be moved independently.</a:t>
            </a:r>
            <a:endParaRPr lang="en-US" dirty="0"/>
          </a:p>
        </p:txBody>
      </p:sp>
      <p:sp>
        <p:nvSpPr>
          <p:cNvPr id="4" name="Slide Number Placeholder 3"/>
          <p:cNvSpPr>
            <a:spLocks noGrp="1"/>
          </p:cNvSpPr>
          <p:nvPr>
            <p:ph type="sldNum" sz="quarter" idx="10"/>
          </p:nvPr>
        </p:nvSpPr>
        <p:spPr/>
        <p:txBody>
          <a:bodyPr/>
          <a:lstStyle/>
          <a:p>
            <a:fld id="{DF62DBA6-0640-5340-8B01-527A6E777C90}" type="slidenum">
              <a:rPr lang="en-US" smtClean="0"/>
              <a:t>32</a:t>
            </a:fld>
            <a:endParaRPr lang="en-US"/>
          </a:p>
        </p:txBody>
      </p:sp>
    </p:spTree>
    <p:extLst>
      <p:ext uri="{BB962C8B-B14F-4D97-AF65-F5344CB8AC3E}">
        <p14:creationId xmlns:p14="http://schemas.microsoft.com/office/powerpoint/2010/main" val="1344575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Multi</a:t>
            </a:r>
            <a:r>
              <a:rPr lang="en-US" baseline="0" dirty="0" smtClean="0"/>
              <a:t> slice view. From the arrow markers in our 3D visualization, we can launch the 2D slicing tool at an exact point. Many of our visualization tools know how to shake hands like this.</a:t>
            </a:r>
            <a:endParaRPr lang="en-US" dirty="0"/>
          </a:p>
        </p:txBody>
      </p:sp>
      <p:sp>
        <p:nvSpPr>
          <p:cNvPr id="4" name="Slide Number Placeholder 3"/>
          <p:cNvSpPr>
            <a:spLocks noGrp="1"/>
          </p:cNvSpPr>
          <p:nvPr>
            <p:ph type="sldNum" sz="quarter" idx="10"/>
          </p:nvPr>
        </p:nvSpPr>
        <p:spPr/>
        <p:txBody>
          <a:bodyPr/>
          <a:lstStyle/>
          <a:p>
            <a:fld id="{DF62DBA6-0640-5340-8B01-527A6E777C90}" type="slidenum">
              <a:rPr lang="en-US" smtClean="0"/>
              <a:t>33</a:t>
            </a:fld>
            <a:endParaRPr lang="en-US"/>
          </a:p>
        </p:txBody>
      </p:sp>
    </p:spTree>
    <p:extLst>
      <p:ext uri="{BB962C8B-B14F-4D97-AF65-F5344CB8AC3E}">
        <p14:creationId xmlns:p14="http://schemas.microsoft.com/office/powerpoint/2010/main" val="3743904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 2D</a:t>
            </a:r>
            <a:r>
              <a:rPr lang="en-US" baseline="0" dirty="0" smtClean="0"/>
              <a:t> slice viewer has several very powerful inbuilt tools. One for which is the line viewer mode. So we can further reduce our data down to 1 dimension. Further </a:t>
            </a:r>
            <a:r>
              <a:rPr lang="en-US" baseline="0" dirty="0" err="1" smtClean="0"/>
              <a:t>rebinning</a:t>
            </a:r>
            <a:r>
              <a:rPr lang="en-US" baseline="0" dirty="0" smtClean="0"/>
              <a:t> may be performed to improve statistics.</a:t>
            </a:r>
            <a:endParaRPr lang="en-US" dirty="0"/>
          </a:p>
        </p:txBody>
      </p:sp>
      <p:sp>
        <p:nvSpPr>
          <p:cNvPr id="4" name="Slide Number Placeholder 3"/>
          <p:cNvSpPr>
            <a:spLocks noGrp="1"/>
          </p:cNvSpPr>
          <p:nvPr>
            <p:ph type="sldNum" sz="quarter" idx="10"/>
          </p:nvPr>
        </p:nvSpPr>
        <p:spPr/>
        <p:txBody>
          <a:bodyPr/>
          <a:lstStyle/>
          <a:p>
            <a:fld id="{DF62DBA6-0640-5340-8B01-527A6E777C90}" type="slidenum">
              <a:rPr lang="en-US" smtClean="0"/>
              <a:t>34</a:t>
            </a:fld>
            <a:endParaRPr lang="en-US"/>
          </a:p>
        </p:txBody>
      </p:sp>
    </p:spTree>
    <p:extLst>
      <p:ext uri="{BB962C8B-B14F-4D97-AF65-F5344CB8AC3E}">
        <p14:creationId xmlns:p14="http://schemas.microsoft.com/office/powerpoint/2010/main" val="28469672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Easy to programmatically</a:t>
            </a:r>
            <a:r>
              <a:rPr lang="en-US" baseline="0" dirty="0" smtClean="0"/>
              <a:t> or graphically move our line cut to other positions and overlay the results. The following plots have been created from the 2D slice above.</a:t>
            </a:r>
            <a:endParaRPr lang="en-US" dirty="0" smtClean="0"/>
          </a:p>
          <a:p>
            <a:endParaRPr lang="en-US" dirty="0"/>
          </a:p>
        </p:txBody>
      </p:sp>
      <p:sp>
        <p:nvSpPr>
          <p:cNvPr id="4" name="Slide Number Placeholder 3"/>
          <p:cNvSpPr>
            <a:spLocks noGrp="1"/>
          </p:cNvSpPr>
          <p:nvPr>
            <p:ph type="sldNum" sz="quarter" idx="10"/>
          </p:nvPr>
        </p:nvSpPr>
        <p:spPr/>
        <p:txBody>
          <a:bodyPr/>
          <a:lstStyle/>
          <a:p>
            <a:fld id="{DF62DBA6-0640-5340-8B01-527A6E777C90}" type="slidenum">
              <a:rPr lang="en-US" smtClean="0"/>
              <a:t>35</a:t>
            </a:fld>
            <a:endParaRPr lang="en-US"/>
          </a:p>
        </p:txBody>
      </p:sp>
    </p:spTree>
    <p:extLst>
      <p:ext uri="{BB962C8B-B14F-4D97-AF65-F5344CB8AC3E}">
        <p14:creationId xmlns:p14="http://schemas.microsoft.com/office/powerpoint/2010/main" val="3970002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large amount of going work</a:t>
            </a:r>
            <a:r>
              <a:rPr lang="en-US" baseline="0" dirty="0" smtClean="0"/>
              <a:t> in this area. </a:t>
            </a:r>
          </a:p>
          <a:p>
            <a:endParaRPr lang="en-US" baseline="0" dirty="0" smtClean="0"/>
          </a:p>
          <a:p>
            <a:r>
              <a:rPr lang="en-US" baseline="0" dirty="0" smtClean="0"/>
              <a:t>Simulation and fitting is and active area of development using Toby fit as a template.</a:t>
            </a:r>
          </a:p>
          <a:p>
            <a:endParaRPr lang="en-US" baseline="0" dirty="0" smtClean="0"/>
          </a:p>
          <a:p>
            <a:r>
              <a:rPr lang="en-US" baseline="0" dirty="0" smtClean="0"/>
              <a:t>A number of the tools shown in the previous slide work very well and are critical for use in other technique areas such as SCD. </a:t>
            </a:r>
          </a:p>
          <a:p>
            <a:endParaRPr lang="en-US" baseline="0" dirty="0" smtClean="0"/>
          </a:p>
          <a:p>
            <a:r>
              <a:rPr lang="en-US" baseline="0" dirty="0" smtClean="0"/>
              <a:t>Cross-platform, multidimensional tools that work across technique areas are difficult to build. Making these tools easy to use is not trivial. Further to this, some operations are best performed via a command line interface form. We endeavor to provide both. </a:t>
            </a:r>
          </a:p>
          <a:p>
            <a:endParaRPr lang="en-US" baseline="0" dirty="0" smtClean="0"/>
          </a:p>
          <a:p>
            <a:r>
              <a:rPr lang="en-US" baseline="0" dirty="0" smtClean="0"/>
              <a:t>We have plans to make the visualization tools much faster. We hope to realize these plans in the coming months.</a:t>
            </a:r>
          </a:p>
          <a:p>
            <a:endParaRPr lang="en-US" dirty="0"/>
          </a:p>
        </p:txBody>
      </p:sp>
      <p:sp>
        <p:nvSpPr>
          <p:cNvPr id="4" name="Slide Number Placeholder 3"/>
          <p:cNvSpPr>
            <a:spLocks noGrp="1"/>
          </p:cNvSpPr>
          <p:nvPr>
            <p:ph type="sldNum" sz="quarter" idx="10"/>
          </p:nvPr>
        </p:nvSpPr>
        <p:spPr/>
        <p:txBody>
          <a:bodyPr/>
          <a:lstStyle/>
          <a:p>
            <a:fld id="{DF62DBA6-0640-5340-8B01-527A6E777C90}" type="slidenum">
              <a:rPr lang="en-US" smtClean="0"/>
              <a:t>36</a:t>
            </a:fld>
            <a:endParaRPr lang="en-US"/>
          </a:p>
        </p:txBody>
      </p:sp>
    </p:spTree>
    <p:extLst>
      <p:ext uri="{BB962C8B-B14F-4D97-AF65-F5344CB8AC3E}">
        <p14:creationId xmlns:p14="http://schemas.microsoft.com/office/powerpoint/2010/main" val="3601410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1" name="CustomShape 1"/>
          <p:cNvSpPr/>
          <p:nvPr/>
        </p:nvSpPr>
        <p:spPr>
          <a:xfrm>
            <a:off x="0" y="0"/>
            <a:ext cx="11687253" cy="12779520"/>
          </a:xfrm>
          <a:prstGeom prst="rect">
            <a:avLst/>
          </a:prstGeom>
        </p:spPr>
        <p:txBody>
          <a:bodyPr lIns="90000" tIns="45000" rIns="90000" bIns="45000"/>
          <a:lstStyle/>
          <a:p>
            <a:pPr>
              <a:lnSpc>
                <a:spcPct val="88000"/>
              </a:lnSpc>
            </a:pPr>
            <a:r>
              <a:rPr lang="en-GB">
                <a:solidFill>
                  <a:srgbClr val="FFFFFF"/>
                </a:solidFill>
                <a:latin typeface="Arial"/>
                <a:ea typeface="+mn-ea"/>
              </a:rPr>
              <a:t>fjshgdasg fhg</a:t>
            </a:r>
            <a:endParaRPr/>
          </a:p>
        </p:txBody>
      </p:sp>
      <p:sp>
        <p:nvSpPr>
          <p:cNvPr id="2082" name="CustomShape 2"/>
          <p:cNvSpPr/>
          <p:nvPr/>
        </p:nvSpPr>
        <p:spPr>
          <a:xfrm>
            <a:off x="0" y="0"/>
            <a:ext cx="11687253" cy="12779520"/>
          </a:xfrm>
          <a:prstGeom prst="rect">
            <a:avLst/>
          </a:prstGeom>
        </p:spPr>
        <p:txBody>
          <a:bodyPr lIns="90000" tIns="45000" rIns="90000" bIns="45000"/>
          <a:lstStyle/>
          <a:p>
            <a:pPr>
              <a:lnSpc>
                <a:spcPct val="88000"/>
              </a:lnSpc>
            </a:pPr>
            <a:fld id="{4101B171-1181-4111-8171-01D121B101C1}" type="slidenum">
              <a:rPr lang="en-GB">
                <a:solidFill>
                  <a:srgbClr val="FFFFFF"/>
                </a:solidFill>
                <a:latin typeface="Arial"/>
                <a:ea typeface="+mn-ea"/>
              </a:rPr>
              <a:t>38</a:t>
            </a:fld>
            <a:endParaRPr/>
          </a:p>
        </p:txBody>
      </p:sp>
      <p:sp>
        <p:nvSpPr>
          <p:cNvPr id="2083" name="PlaceHolder 3"/>
          <p:cNvSpPr>
            <a:spLocks noGrp="1"/>
          </p:cNvSpPr>
          <p:nvPr>
            <p:ph type="body"/>
          </p:nvPr>
        </p:nvSpPr>
        <p:spPr>
          <a:xfrm>
            <a:off x="679450" y="4705350"/>
            <a:ext cx="5367120" cy="4391400"/>
          </a:xfrm>
          <a:prstGeom prst="rect">
            <a:avLst/>
          </a:prstGeom>
        </p:spPr>
        <p:txBody>
          <a:bodyPr wrap="none" lIns="90000" tIns="45000" rIns="90000" bIns="45000" anchor="ctr"/>
          <a:lstStyle/>
          <a:p>
            <a:r>
              <a:rPr lang="en-GB" dirty="0" smtClean="0"/>
              <a:t>(1/3,1/3 ,L)</a:t>
            </a:r>
            <a:r>
              <a:rPr lang="en-GB" baseline="0" dirty="0" smtClean="0"/>
              <a:t> (L=integer)</a:t>
            </a:r>
          </a:p>
          <a:p>
            <a:endParaRPr lang="en-GB" baseline="0" dirty="0" smtClean="0"/>
          </a:p>
          <a:p>
            <a:r>
              <a:rPr lang="en-GB" baseline="0" dirty="0" smtClean="0"/>
              <a:t>Just above TN rod like diffusion</a:t>
            </a:r>
          </a:p>
          <a:p>
            <a:endParaRPr lang="en-GB" baseline="0" dirty="0" smtClean="0"/>
          </a:p>
          <a:p>
            <a:r>
              <a:rPr lang="en-GB" baseline="0" dirty="0" smtClean="0"/>
              <a:t>Peak search</a:t>
            </a:r>
          </a:p>
          <a:p>
            <a:r>
              <a:rPr lang="en-GB" baseline="0" dirty="0" smtClean="0"/>
              <a:t>Get UB matrix</a:t>
            </a:r>
          </a:p>
          <a:p>
            <a:r>
              <a:rPr lang="en-GB" baseline="0" dirty="0" smtClean="0"/>
              <a:t>Convert to </a:t>
            </a:r>
            <a:r>
              <a:rPr lang="en-GB" baseline="0" dirty="0" err="1" smtClean="0"/>
              <a:t>hkl</a:t>
            </a:r>
            <a:endParaRPr lang="en-GB" baseline="0" dirty="0" smtClean="0"/>
          </a:p>
          <a:p>
            <a:r>
              <a:rPr lang="en-GB" baseline="0" dirty="0" smtClean="0"/>
              <a:t>Shove it in the generic </a:t>
            </a:r>
            <a:r>
              <a:rPr lang="en-GB" baseline="0" dirty="0" err="1" smtClean="0"/>
              <a:t>mNd</a:t>
            </a:r>
            <a:r>
              <a:rPr lang="en-GB" baseline="0" dirty="0" smtClean="0"/>
              <a:t> viewer</a:t>
            </a:r>
          </a:p>
          <a:p>
            <a:endParaRPr lang="en-GB" baseline="0" dirty="0" smtClean="0"/>
          </a:p>
          <a:p>
            <a:r>
              <a:rPr lang="en-GB" baseline="0" dirty="0" smtClean="0"/>
              <a:t>VATES – VSI </a:t>
            </a:r>
          </a:p>
          <a:p>
            <a:endParaRPr lang="en-GB" baseline="0" dirty="0" smtClean="0"/>
          </a:p>
          <a:p>
            <a:endParaRPr lang="en-GB" baseline="0"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4" name="CustomShape 1"/>
          <p:cNvSpPr/>
          <p:nvPr/>
        </p:nvSpPr>
        <p:spPr>
          <a:xfrm>
            <a:off x="0" y="0"/>
            <a:ext cx="11687253" cy="12779520"/>
          </a:xfrm>
          <a:prstGeom prst="rect">
            <a:avLst/>
          </a:prstGeom>
        </p:spPr>
        <p:txBody>
          <a:bodyPr lIns="90000" tIns="45000" rIns="90000" bIns="45000"/>
          <a:lstStyle/>
          <a:p>
            <a:pPr>
              <a:lnSpc>
                <a:spcPct val="88000"/>
              </a:lnSpc>
            </a:pPr>
            <a:r>
              <a:rPr lang="en-GB">
                <a:solidFill>
                  <a:srgbClr val="FFFFFF"/>
                </a:solidFill>
                <a:latin typeface="Arial"/>
                <a:ea typeface="+mn-ea"/>
              </a:rPr>
              <a:t>fjshgdasg fhg</a:t>
            </a:r>
            <a:endParaRPr/>
          </a:p>
        </p:txBody>
      </p:sp>
      <p:sp>
        <p:nvSpPr>
          <p:cNvPr id="2085" name="CustomShape 2"/>
          <p:cNvSpPr/>
          <p:nvPr/>
        </p:nvSpPr>
        <p:spPr>
          <a:xfrm>
            <a:off x="0" y="0"/>
            <a:ext cx="11687253" cy="12779520"/>
          </a:xfrm>
          <a:prstGeom prst="rect">
            <a:avLst/>
          </a:prstGeom>
        </p:spPr>
        <p:txBody>
          <a:bodyPr lIns="90000" tIns="45000" rIns="90000" bIns="45000"/>
          <a:lstStyle/>
          <a:p>
            <a:pPr>
              <a:lnSpc>
                <a:spcPct val="88000"/>
              </a:lnSpc>
            </a:pPr>
            <a:fld id="{415111C1-01E1-4171-9111-114171E13171}" type="slidenum">
              <a:rPr lang="en-GB">
                <a:solidFill>
                  <a:srgbClr val="FFFFFF"/>
                </a:solidFill>
                <a:latin typeface="Arial"/>
                <a:ea typeface="+mn-ea"/>
              </a:rPr>
              <a:t>39</a:t>
            </a:fld>
            <a:endParaRPr/>
          </a:p>
        </p:txBody>
      </p:sp>
      <p:sp>
        <p:nvSpPr>
          <p:cNvPr id="2086" name="PlaceHolder 3"/>
          <p:cNvSpPr>
            <a:spLocks noGrp="1"/>
          </p:cNvSpPr>
          <p:nvPr>
            <p:ph type="body"/>
          </p:nvPr>
        </p:nvSpPr>
        <p:spPr>
          <a:xfrm>
            <a:off x="679450" y="4705350"/>
            <a:ext cx="5367120" cy="4391400"/>
          </a:xfrm>
          <a:prstGeom prst="rect">
            <a:avLst/>
          </a:prstGeom>
        </p:spPr>
        <p:txBody>
          <a:bodyPr wrap="none" lIns="90000" tIns="45000" rIns="90000" bIns="45000" anchor="ctr"/>
          <a:lstStyle/>
          <a:p>
            <a:r>
              <a:rPr lang="en-GB" dirty="0" smtClean="0"/>
              <a:t>Now below </a:t>
            </a:r>
            <a:r>
              <a:rPr lang="en-GB" dirty="0" err="1" smtClean="0"/>
              <a:t>Tn</a:t>
            </a:r>
            <a:r>
              <a:rPr lang="en-GB" dirty="0" smtClean="0"/>
              <a:t> – sharp</a:t>
            </a:r>
            <a:r>
              <a:rPr lang="en-GB" baseline="0" dirty="0" smtClean="0"/>
              <a:t> peaks along L (bottom right))</a:t>
            </a:r>
          </a:p>
          <a:p>
            <a:endParaRPr lang="en-GB" baseline="0" dirty="0" smtClean="0"/>
          </a:p>
          <a:p>
            <a:r>
              <a:rPr lang="en-GB" baseline="0" dirty="0" smtClean="0"/>
              <a:t>Then go to </a:t>
            </a:r>
            <a:r>
              <a:rPr lang="en-GB" baseline="0" dirty="0" err="1" smtClean="0"/>
              <a:t>sliceviewer</a:t>
            </a:r>
            <a:r>
              <a:rPr lang="en-GB" baseline="0" dirty="0" smtClean="0"/>
              <a:t> – see peak width – resolution limited.</a:t>
            </a:r>
          </a:p>
          <a:p>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4" name="CustomShape 1"/>
          <p:cNvSpPr/>
          <p:nvPr/>
        </p:nvSpPr>
        <p:spPr>
          <a:xfrm>
            <a:off x="0" y="0"/>
            <a:ext cx="11687253" cy="12779520"/>
          </a:xfrm>
          <a:prstGeom prst="rect">
            <a:avLst/>
          </a:prstGeom>
        </p:spPr>
        <p:txBody>
          <a:bodyPr lIns="90000" tIns="45000" rIns="90000" bIns="45000"/>
          <a:lstStyle/>
          <a:p>
            <a:pPr>
              <a:lnSpc>
                <a:spcPct val="88000"/>
              </a:lnSpc>
            </a:pPr>
            <a:r>
              <a:rPr lang="en-GB">
                <a:solidFill>
                  <a:srgbClr val="FFFFFF"/>
                </a:solidFill>
                <a:latin typeface="Arial"/>
                <a:ea typeface="+mn-ea"/>
              </a:rPr>
              <a:t>fjshgdasg fhg</a:t>
            </a:r>
            <a:endParaRPr/>
          </a:p>
        </p:txBody>
      </p:sp>
      <p:sp>
        <p:nvSpPr>
          <p:cNvPr id="2085" name="CustomShape 2"/>
          <p:cNvSpPr/>
          <p:nvPr/>
        </p:nvSpPr>
        <p:spPr>
          <a:xfrm>
            <a:off x="0" y="0"/>
            <a:ext cx="11687253" cy="12779520"/>
          </a:xfrm>
          <a:prstGeom prst="rect">
            <a:avLst/>
          </a:prstGeom>
        </p:spPr>
        <p:txBody>
          <a:bodyPr lIns="90000" tIns="45000" rIns="90000" bIns="45000"/>
          <a:lstStyle/>
          <a:p>
            <a:pPr>
              <a:lnSpc>
                <a:spcPct val="88000"/>
              </a:lnSpc>
            </a:pPr>
            <a:fld id="{415111C1-01E1-4171-9111-114171E13171}" type="slidenum">
              <a:rPr lang="en-GB">
                <a:solidFill>
                  <a:srgbClr val="FFFFFF"/>
                </a:solidFill>
                <a:latin typeface="Arial"/>
                <a:ea typeface="+mn-ea"/>
              </a:rPr>
              <a:t>40</a:t>
            </a:fld>
            <a:endParaRPr/>
          </a:p>
        </p:txBody>
      </p:sp>
      <p:sp>
        <p:nvSpPr>
          <p:cNvPr id="2086" name="PlaceHolder 3"/>
          <p:cNvSpPr>
            <a:spLocks noGrp="1"/>
          </p:cNvSpPr>
          <p:nvPr>
            <p:ph type="body"/>
          </p:nvPr>
        </p:nvSpPr>
        <p:spPr>
          <a:xfrm>
            <a:off x="679450" y="4705350"/>
            <a:ext cx="5367120" cy="4391400"/>
          </a:xfrm>
          <a:prstGeom prst="rect">
            <a:avLst/>
          </a:prstGeom>
        </p:spPr>
        <p:txBody>
          <a:bodyPr wrap="none" lIns="90000" tIns="45000" rIns="90000" bIns="45000" anchor="ctr"/>
          <a:lstStyle/>
          <a:p>
            <a:r>
              <a:rPr lang="en-GB" dirty="0" smtClean="0"/>
              <a:t>SXD on </a:t>
            </a:r>
            <a:r>
              <a:rPr lang="en-GB" dirty="0" err="1" smtClean="0"/>
              <a:t>NaCl</a:t>
            </a:r>
            <a:endParaRPr lang="en-GB" dirty="0" smtClean="0"/>
          </a:p>
          <a:p>
            <a:endParaRPr lang="en-GB" dirty="0" smtClean="0"/>
          </a:p>
          <a:p>
            <a:r>
              <a:rPr lang="en-GB" dirty="0" smtClean="0"/>
              <a:t>Loads of peaks (default view)</a:t>
            </a:r>
          </a:p>
          <a:p>
            <a:endParaRPr lang="en-GB" dirty="0" smtClean="0"/>
          </a:p>
          <a:p>
            <a:r>
              <a:rPr lang="en-GB" dirty="0" err="1" smtClean="0"/>
              <a:t>Findpeaks</a:t>
            </a:r>
            <a:r>
              <a:rPr lang="en-GB" dirty="0" smtClean="0"/>
              <a:t> – get UB and refine UB</a:t>
            </a:r>
          </a:p>
          <a:p>
            <a:endParaRPr lang="en-GB" dirty="0" smtClean="0"/>
          </a:p>
          <a:p>
            <a:r>
              <a:rPr lang="en-GB" dirty="0" smtClean="0"/>
              <a:t>Algorithm to integrate peaks (spherical, </a:t>
            </a:r>
            <a:r>
              <a:rPr lang="en-GB" dirty="0" err="1" smtClean="0"/>
              <a:t>elliptical,cluster</a:t>
            </a:r>
            <a:r>
              <a:rPr lang="en-GB" dirty="0" smtClean="0"/>
              <a:t> of ellipsoids built up in algorithm)</a:t>
            </a:r>
          </a:p>
          <a:p>
            <a:endParaRPr lang="en-GB" dirty="0" smtClean="0"/>
          </a:p>
          <a:p>
            <a:r>
              <a:rPr lang="en-GB" dirty="0" err="1" smtClean="0"/>
              <a:t>hklIE</a:t>
            </a:r>
            <a:r>
              <a:rPr lang="en-GB" dirty="0" smtClean="0"/>
              <a:t> as a big list; export =&gt; </a:t>
            </a:r>
            <a:r>
              <a:rPr lang="en-GB" dirty="0" err="1" smtClean="0"/>
              <a:t>FullProf</a:t>
            </a:r>
            <a:r>
              <a:rPr lang="en-GB" dirty="0" smtClean="0"/>
              <a:t> or your favourite</a:t>
            </a:r>
            <a:r>
              <a:rPr lang="en-GB" baseline="0" dirty="0" smtClean="0"/>
              <a:t> refinement package.</a:t>
            </a:r>
          </a:p>
          <a:p>
            <a:endParaRPr lang="en-GB" baseline="0" dirty="0" smtClean="0"/>
          </a:p>
          <a:p>
            <a:r>
              <a:rPr lang="en-GB" baseline="0" dirty="0" err="1" smtClean="0"/>
              <a:t>Overplot</a:t>
            </a:r>
            <a:r>
              <a:rPr lang="en-GB" baseline="0" dirty="0" smtClean="0"/>
              <a:t> to see if you’ve integrated properly;</a:t>
            </a:r>
          </a:p>
          <a:p>
            <a:r>
              <a:rPr lang="en-GB" baseline="0" dirty="0" smtClean="0"/>
              <a:t> - select a particular peak from the </a:t>
            </a:r>
            <a:r>
              <a:rPr lang="en-GB" baseline="0" dirty="0" err="1" smtClean="0"/>
              <a:t>tabel</a:t>
            </a:r>
            <a:r>
              <a:rPr lang="en-GB" baseline="0" dirty="0" smtClean="0"/>
              <a:t>, zoom in, close examine – all very rapidly    (New) </a:t>
            </a:r>
          </a:p>
          <a:p>
            <a:endParaRPr lang="en-GB" baseline="0" dirty="0" smtClean="0"/>
          </a:p>
          <a:p>
            <a:r>
              <a:rPr lang="en-GB" baseline="0" dirty="0" smtClean="0"/>
              <a:t>PS/ axes can be labelled – just not here.</a:t>
            </a:r>
          </a:p>
          <a:p>
            <a:endParaRPr lang="en-GB" baseline="0" dirty="0" smtClean="0"/>
          </a:p>
          <a:p>
            <a:r>
              <a:rPr lang="en-GB" baseline="0" dirty="0" smtClean="0"/>
              <a:t>Later: CiF file atomic positions + symmetry info; will be able to simulate and look on same footing as data.</a:t>
            </a:r>
          </a:p>
          <a:p>
            <a:endParaRPr lang="en-GB" baseline="0" dirty="0" smtClean="0"/>
          </a:p>
          <a:p>
            <a:endParaRPr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a large amount of going work</a:t>
            </a:r>
            <a:r>
              <a:rPr lang="en-US" baseline="0" dirty="0" smtClean="0"/>
              <a:t> in this area. </a:t>
            </a:r>
          </a:p>
          <a:p>
            <a:endParaRPr lang="en-US" baseline="0" dirty="0" smtClean="0"/>
          </a:p>
          <a:p>
            <a:r>
              <a:rPr lang="en-US" baseline="0" dirty="0" smtClean="0"/>
              <a:t>Simulation and fitting is and active area of development using Toby fit as a template.</a:t>
            </a:r>
          </a:p>
          <a:p>
            <a:endParaRPr lang="en-US" baseline="0" dirty="0" smtClean="0"/>
          </a:p>
          <a:p>
            <a:r>
              <a:rPr lang="en-US" baseline="0" dirty="0" smtClean="0"/>
              <a:t>A number of the tools shown in the previous slide work very well and are critical for use in other technique areas such as SCD. </a:t>
            </a:r>
          </a:p>
          <a:p>
            <a:endParaRPr lang="en-US" baseline="0" dirty="0" smtClean="0"/>
          </a:p>
          <a:p>
            <a:r>
              <a:rPr lang="en-US" baseline="0" dirty="0" smtClean="0"/>
              <a:t>Cross-platform, multidimensional tools that work across technique areas are difficult to build. Making these tools easy to use is not trivial. Further to this, some operations are best performed via a command line interface form. We endeavor to provide both. </a:t>
            </a:r>
          </a:p>
          <a:p>
            <a:endParaRPr lang="en-US" baseline="0" dirty="0" smtClean="0"/>
          </a:p>
          <a:p>
            <a:r>
              <a:rPr lang="en-US" baseline="0" dirty="0" smtClean="0"/>
              <a:t>We have plans to make the visualization tools much faster. We hope to realize these plans in the coming months.</a:t>
            </a:r>
          </a:p>
          <a:p>
            <a:endParaRPr lang="en-US" dirty="0"/>
          </a:p>
        </p:txBody>
      </p:sp>
      <p:sp>
        <p:nvSpPr>
          <p:cNvPr id="4" name="Slide Number Placeholder 3"/>
          <p:cNvSpPr>
            <a:spLocks noGrp="1"/>
          </p:cNvSpPr>
          <p:nvPr>
            <p:ph type="sldNum" sz="quarter" idx="10"/>
          </p:nvPr>
        </p:nvSpPr>
        <p:spPr/>
        <p:txBody>
          <a:bodyPr/>
          <a:lstStyle/>
          <a:p>
            <a:fld id="{DF62DBA6-0640-5340-8B01-527A6E777C90}" type="slidenum">
              <a:rPr lang="en-US" smtClean="0"/>
              <a:t>41</a:t>
            </a:fld>
            <a:endParaRPr lang="en-US"/>
          </a:p>
        </p:txBody>
      </p:sp>
    </p:spTree>
    <p:extLst>
      <p:ext uri="{BB962C8B-B14F-4D97-AF65-F5344CB8AC3E}">
        <p14:creationId xmlns:p14="http://schemas.microsoft.com/office/powerpoint/2010/main" val="36014105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If you are starting from scratch</a:t>
            </a:r>
            <a:endParaRPr lang="en-GB" dirty="0"/>
          </a:p>
        </p:txBody>
      </p:sp>
      <p:sp>
        <p:nvSpPr>
          <p:cNvPr id="4" name="Slide Number Placeholder 3"/>
          <p:cNvSpPr>
            <a:spLocks noGrp="1"/>
          </p:cNvSpPr>
          <p:nvPr>
            <p:ph type="sldNum" sz="quarter" idx="10"/>
          </p:nvPr>
        </p:nvSpPr>
        <p:spPr/>
        <p:txBody>
          <a:bodyPr/>
          <a:lstStyle/>
          <a:p>
            <a:pPr>
              <a:defRPr/>
            </a:pPr>
            <a:fld id="{A3A07BB6-5879-4823-A54F-A2C10EA61656}" type="slidenum">
              <a:rPr lang="en-US" smtClean="0"/>
              <a:pPr>
                <a:defRPr/>
              </a:pPr>
              <a:t>43</a:t>
            </a:fld>
            <a:endParaRPr lang="en-US"/>
          </a:p>
        </p:txBody>
      </p:sp>
    </p:spTree>
    <p:extLst>
      <p:ext uri="{BB962C8B-B14F-4D97-AF65-F5344CB8AC3E}">
        <p14:creationId xmlns:p14="http://schemas.microsoft.com/office/powerpoint/2010/main" val="2117199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p>
            <a:fld id="{81E4CCF1-493A-42D5-8AD9-8B34E106A9AD}" type="slidenum">
              <a:rPr lang="en-GB" smtClean="0"/>
              <a:pPr/>
              <a:t>4</a:t>
            </a:fld>
            <a:endParaRPr lang="en-GB" smtClean="0"/>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pPr eaLnBrk="1" hangingPunct="1"/>
            <a:endParaRPr lang="en-GB"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C5A6BFE7-F88E-47BC-8480-AE0877F66E26}" type="slidenum">
              <a:rPr lang="en-GB" smtClean="0"/>
              <a:pPr>
                <a:defRPr/>
              </a:pPr>
              <a:t>44</a:t>
            </a:fld>
            <a:endParaRPr lang="en-GB"/>
          </a:p>
        </p:txBody>
      </p:sp>
    </p:spTree>
    <p:extLst>
      <p:ext uri="{BB962C8B-B14F-4D97-AF65-F5344CB8AC3E}">
        <p14:creationId xmlns:p14="http://schemas.microsoft.com/office/powerpoint/2010/main" val="2123693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C5A6BFE7-F88E-47BC-8480-AE0877F66E26}" type="slidenum">
              <a:rPr lang="en-GB" smtClean="0"/>
              <a:pPr>
                <a:defRPr/>
              </a:pPr>
              <a:t>46</a:t>
            </a:fld>
            <a:endParaRPr lang="en-GB"/>
          </a:p>
        </p:txBody>
      </p:sp>
    </p:spTree>
    <p:extLst>
      <p:ext uri="{BB962C8B-B14F-4D97-AF65-F5344CB8AC3E}">
        <p14:creationId xmlns:p14="http://schemas.microsoft.com/office/powerpoint/2010/main" val="2385234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p:spPr>
        <p:txBody>
          <a:bodyPr/>
          <a:lstStyle/>
          <a:p>
            <a:endParaRPr lang="en-GB" smtClean="0"/>
          </a:p>
        </p:txBody>
      </p:sp>
      <p:sp>
        <p:nvSpPr>
          <p:cNvPr id="69636" name="Slide Number Placeholder 3"/>
          <p:cNvSpPr>
            <a:spLocks noGrp="1"/>
          </p:cNvSpPr>
          <p:nvPr>
            <p:ph type="sldNum" sz="quarter" idx="5"/>
          </p:nvPr>
        </p:nvSpPr>
        <p:spPr>
          <a:noFill/>
        </p:spPr>
        <p:txBody>
          <a:bodyPr/>
          <a:lstStyle/>
          <a:p>
            <a:fld id="{011E6678-B605-45BD-8EB1-40BFB49CFFE3}" type="slidenum">
              <a:rPr lang="en-GB" smtClean="0"/>
              <a:pPr/>
              <a:t>49</a:t>
            </a:fld>
            <a:endParaRPr lang="en-GB"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r>
              <a:rPr lang="en-GB" dirty="0" smtClean="0"/>
              <a:t>Not a comprehensive list. </a:t>
            </a:r>
            <a:r>
              <a:rPr lang="en-GB" smtClean="0"/>
              <a:t>Point is</a:t>
            </a:r>
            <a:r>
              <a:rPr lang="en-GB" dirty="0" smtClean="0"/>
              <a:t>: Identified gain</a:t>
            </a:r>
            <a:r>
              <a:rPr lang="en-GB" baseline="0" dirty="0" smtClean="0"/>
              <a:t> at point of joining was a </a:t>
            </a:r>
            <a:r>
              <a:rPr lang="en-GB" baseline="0" dirty="0" err="1" smtClean="0"/>
              <a:t>freaction</a:t>
            </a:r>
            <a:r>
              <a:rPr lang="en-GB" baseline="0" dirty="0" smtClean="0"/>
              <a:t> of what </a:t>
            </a:r>
            <a:r>
              <a:rPr lang="en-GB" baseline="0" dirty="0" err="1" smtClean="0"/>
              <a:t>Mantid</a:t>
            </a:r>
            <a:r>
              <a:rPr lang="en-GB" baseline="0" dirty="0" smtClean="0"/>
              <a:t> gained; …and </a:t>
            </a:r>
            <a:r>
              <a:rPr lang="en-GB" baseline="0" dirty="0" err="1" smtClean="0"/>
              <a:t>opther</a:t>
            </a:r>
            <a:r>
              <a:rPr lang="en-GB" baseline="0" dirty="0" smtClean="0"/>
              <a:t> </a:t>
            </a:r>
            <a:r>
              <a:rPr lang="en-GB" baseline="0" dirty="0" err="1" smtClean="0"/>
              <a:t>wayu</a:t>
            </a:r>
            <a:r>
              <a:rPr lang="en-GB" baseline="0" dirty="0" smtClean="0"/>
              <a:t> round of course.</a:t>
            </a:r>
            <a:endParaRPr lang="en-GB" dirty="0" smtClean="0"/>
          </a:p>
        </p:txBody>
      </p:sp>
      <p:sp>
        <p:nvSpPr>
          <p:cNvPr id="70660" name="Slide Number Placeholder 3"/>
          <p:cNvSpPr>
            <a:spLocks noGrp="1"/>
          </p:cNvSpPr>
          <p:nvPr>
            <p:ph type="sldNum" sz="quarter" idx="5"/>
          </p:nvPr>
        </p:nvSpPr>
        <p:spPr>
          <a:noFill/>
        </p:spPr>
        <p:txBody>
          <a:bodyPr/>
          <a:lstStyle/>
          <a:p>
            <a:fld id="{956CD07A-FD02-4D6E-A4E7-19D87B563A29}" type="slidenum">
              <a:rPr lang="en-GB" smtClean="0"/>
              <a:pPr/>
              <a:t>50</a:t>
            </a:fld>
            <a:endParaRPr lang="en-GB"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 name="CustomShape 1"/>
          <p:cNvSpPr/>
          <p:nvPr/>
        </p:nvSpPr>
        <p:spPr>
          <a:xfrm>
            <a:off x="0" y="0"/>
            <a:ext cx="11687253" cy="12779520"/>
          </a:xfrm>
          <a:prstGeom prst="rect">
            <a:avLst/>
          </a:prstGeom>
        </p:spPr>
        <p:txBody>
          <a:bodyPr lIns="90000" tIns="45000" rIns="90000" bIns="45000"/>
          <a:lstStyle/>
          <a:p>
            <a:pPr>
              <a:lnSpc>
                <a:spcPct val="88000"/>
              </a:lnSpc>
            </a:pPr>
            <a:r>
              <a:rPr lang="en-GB">
                <a:solidFill>
                  <a:srgbClr val="FFFFFF"/>
                </a:solidFill>
                <a:latin typeface="Arial"/>
                <a:ea typeface="+mn-ea"/>
              </a:rPr>
              <a:t>fjshgdasg fhg</a:t>
            </a:r>
            <a:endParaRPr/>
          </a:p>
        </p:txBody>
      </p:sp>
      <p:sp>
        <p:nvSpPr>
          <p:cNvPr id="2079" name="CustomShape 2"/>
          <p:cNvSpPr/>
          <p:nvPr/>
        </p:nvSpPr>
        <p:spPr>
          <a:xfrm>
            <a:off x="0" y="0"/>
            <a:ext cx="11687253" cy="12779520"/>
          </a:xfrm>
          <a:prstGeom prst="rect">
            <a:avLst/>
          </a:prstGeom>
        </p:spPr>
        <p:txBody>
          <a:bodyPr lIns="90000" tIns="45000" rIns="90000" bIns="45000"/>
          <a:lstStyle/>
          <a:p>
            <a:pPr>
              <a:lnSpc>
                <a:spcPct val="88000"/>
              </a:lnSpc>
            </a:pPr>
            <a:fld id="{E1F121F1-6141-41B1-9171-31113141B101}" type="slidenum">
              <a:rPr lang="en-GB">
                <a:solidFill>
                  <a:srgbClr val="FFFFFF"/>
                </a:solidFill>
                <a:latin typeface="Arial"/>
                <a:ea typeface="+mn-ea"/>
              </a:rPr>
              <a:t>52</a:t>
            </a:fld>
            <a:endParaRPr/>
          </a:p>
        </p:txBody>
      </p:sp>
      <p:sp>
        <p:nvSpPr>
          <p:cNvPr id="2080" name="PlaceHolder 3"/>
          <p:cNvSpPr>
            <a:spLocks noGrp="1"/>
          </p:cNvSpPr>
          <p:nvPr>
            <p:ph type="body"/>
          </p:nvPr>
        </p:nvSpPr>
        <p:spPr>
          <a:xfrm>
            <a:off x="679450" y="4705350"/>
            <a:ext cx="5367120" cy="4391400"/>
          </a:xfrm>
          <a:prstGeom prst="rect">
            <a:avLst/>
          </a:prstGeom>
        </p:spPr>
        <p:txBody>
          <a:bodyPr wrap="none" lIns="90000" tIns="45000" rIns="90000" bIns="45000" anchor="ctr"/>
          <a:lstStyle/>
          <a:p>
            <a:r>
              <a:rPr lang="en-GB" dirty="0" smtClean="0"/>
              <a:t>2 La</a:t>
            </a:r>
            <a:r>
              <a:rPr lang="en-GB" baseline="0" dirty="0" smtClean="0"/>
              <a:t> sites</a:t>
            </a:r>
          </a:p>
          <a:p>
            <a:endParaRPr lang="en-GB" baseline="0" dirty="0" smtClean="0"/>
          </a:p>
          <a:p>
            <a:r>
              <a:rPr lang="en-GB" baseline="0" dirty="0" smtClean="0"/>
              <a:t>Two type SRO </a:t>
            </a:r>
            <a:r>
              <a:rPr lang="en-GB" baseline="0" dirty="0" err="1" smtClean="0"/>
              <a:t>fropmt</a:t>
            </a:r>
            <a:r>
              <a:rPr lang="en-GB" baseline="0" dirty="0" smtClean="0"/>
              <a:t> he two chains</a:t>
            </a:r>
          </a:p>
          <a:p>
            <a:endParaRPr lang="en-GB" baseline="0" dirty="0" smtClean="0"/>
          </a:p>
          <a:p>
            <a:r>
              <a:rPr lang="en-GB" baseline="0" dirty="0" smtClean="0"/>
              <a:t>MC code simulates J|| / </a:t>
            </a:r>
            <a:r>
              <a:rPr lang="en-GB" baseline="0" dirty="0" err="1" smtClean="0"/>
              <a:t>Jdiag</a:t>
            </a:r>
            <a:r>
              <a:rPr lang="en-GB" baseline="0" dirty="0" smtClean="0"/>
              <a:t>  (4 </a:t>
            </a:r>
            <a:r>
              <a:rPr lang="en-GB" baseline="0" dirty="0" err="1" smtClean="0"/>
              <a:t>Js</a:t>
            </a:r>
            <a:r>
              <a:rPr lang="en-GB" baseline="0" dirty="0" smtClean="0"/>
              <a:t> =&gt; 3 </a:t>
            </a:r>
            <a:r>
              <a:rPr lang="en-GB" baseline="0" dirty="0" err="1" smtClean="0"/>
              <a:t>d.o.f</a:t>
            </a:r>
            <a:r>
              <a:rPr lang="en-GB" baseline="0" dirty="0" smtClean="0"/>
              <a:t>.)</a:t>
            </a:r>
          </a:p>
          <a:p>
            <a:endParaRPr lang="en-GB" baseline="0" dirty="0" smtClean="0"/>
          </a:p>
          <a:p>
            <a:r>
              <a:rPr lang="en-GB" baseline="0" dirty="0" smtClean="0"/>
              <a:t>Python code to do MC; read back in to </a:t>
            </a:r>
            <a:r>
              <a:rPr lang="en-GB" baseline="0" dirty="0" err="1" smtClean="0"/>
              <a:t>Mantid</a:t>
            </a:r>
            <a:r>
              <a:rPr lang="en-GB" baseline="0" dirty="0" smtClean="0"/>
              <a:t>, compare</a:t>
            </a:r>
          </a:p>
          <a:p>
            <a:endParaRPr lang="en-GB" baseline="0" dirty="0" smtClean="0"/>
          </a:p>
          <a:p>
            <a:r>
              <a:rPr lang="en-GB" baseline="0" dirty="0" smtClean="0"/>
              <a:t>‘Optimisation by eye’</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want users familiar with Horace commands</a:t>
            </a:r>
            <a:r>
              <a:rPr lang="en-US" baseline="0" dirty="0" smtClean="0"/>
              <a:t> to be at home in </a:t>
            </a:r>
            <a:r>
              <a:rPr lang="en-US" baseline="0" dirty="0" err="1" smtClean="0"/>
              <a:t>Mantid</a:t>
            </a:r>
            <a:r>
              <a:rPr lang="en-US" baseline="0" dirty="0" smtClean="0"/>
              <a:t>. We use Horace as a driver to fill the missing Algorithms in our toolset, for algorithms we already have we create aliases or </a:t>
            </a:r>
            <a:r>
              <a:rPr lang="en-US" baseline="0" dirty="0" err="1" smtClean="0"/>
              <a:t>WorkflowAlgorithms</a:t>
            </a:r>
            <a:r>
              <a:rPr lang="en-US" baseline="0" dirty="0" smtClean="0"/>
              <a:t> to repackage them for our Horace consumers.</a:t>
            </a:r>
            <a:endParaRPr lang="en-US" dirty="0"/>
          </a:p>
        </p:txBody>
      </p:sp>
      <p:sp>
        <p:nvSpPr>
          <p:cNvPr id="4" name="Slide Number Placeholder 3"/>
          <p:cNvSpPr>
            <a:spLocks noGrp="1"/>
          </p:cNvSpPr>
          <p:nvPr>
            <p:ph type="sldNum" sz="quarter" idx="10"/>
          </p:nvPr>
        </p:nvSpPr>
        <p:spPr/>
        <p:txBody>
          <a:bodyPr/>
          <a:lstStyle/>
          <a:p>
            <a:fld id="{DF62DBA6-0640-5340-8B01-527A6E777C90}" type="slidenum">
              <a:rPr lang="en-US" smtClean="0"/>
              <a:t>53</a:t>
            </a:fld>
            <a:endParaRPr lang="en-US"/>
          </a:p>
        </p:txBody>
      </p:sp>
    </p:spTree>
    <p:extLst>
      <p:ext uri="{BB962C8B-B14F-4D97-AF65-F5344CB8AC3E}">
        <p14:creationId xmlns:p14="http://schemas.microsoft.com/office/powerpoint/2010/main" val="4177735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237F6B89-D82C-4B25-9715-8AE69B7CAF7C}" type="slidenum">
              <a:rPr lang="en-US" smtClean="0"/>
              <a:pPr/>
              <a:t>55</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237F6B89-D82C-4B25-9715-8AE69B7CAF7C}" type="slidenum">
              <a:rPr lang="en-US" smtClean="0"/>
              <a:pPr/>
              <a:t>57</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237F6B89-D82C-4B25-9715-8AE69B7CAF7C}" type="slidenum">
              <a:rPr lang="en-US" smtClean="0"/>
              <a:pPr/>
              <a:t>58</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237F6B89-D82C-4B25-9715-8AE69B7CAF7C}" type="slidenum">
              <a:rPr lang="en-US" smtClean="0"/>
              <a:pPr/>
              <a:t>59</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p:cNvSpPr>
            <a:spLocks noGrp="1" noRot="1" noChangeAspect="1" noTextEdit="1"/>
          </p:cNvSpPr>
          <p:nvPr>
            <p:ph type="sldImg"/>
          </p:nvPr>
        </p:nvSpPr>
        <p:spPr>
          <a:ln/>
        </p:spPr>
      </p:sp>
      <p:sp>
        <p:nvSpPr>
          <p:cNvPr id="30723" name="Notes Placeholder 2"/>
          <p:cNvSpPr>
            <a:spLocks noGrp="1"/>
          </p:cNvSpPr>
          <p:nvPr>
            <p:ph type="body" idx="1"/>
          </p:nvPr>
        </p:nvSpPr>
        <p:spPr>
          <a:noFill/>
          <a:ln/>
        </p:spPr>
        <p:txBody>
          <a:bodyPr/>
          <a:lstStyle/>
          <a:p>
            <a:r>
              <a:rPr lang="en-GB" dirty="0" smtClean="0"/>
              <a:t>Reuse</a:t>
            </a:r>
            <a:r>
              <a:rPr lang="en-GB" baseline="0" dirty="0" smtClean="0"/>
              <a:t> of existing components: </a:t>
            </a:r>
            <a:r>
              <a:rPr lang="en-GB" dirty="0" smtClean="0"/>
              <a:t>QTI plot;</a:t>
            </a:r>
            <a:r>
              <a:rPr lang="en-GB" baseline="0" dirty="0" smtClean="0"/>
              <a:t> gnu scientific library (FITTING); </a:t>
            </a:r>
            <a:r>
              <a:rPr lang="en-GB" baseline="0" dirty="0" err="1" smtClean="0"/>
              <a:t>oPENcASCADE</a:t>
            </a:r>
            <a:r>
              <a:rPr lang="en-GB" baseline="0" dirty="0" smtClean="0"/>
              <a:t> – TRIANGULATION open source CAD for instrument plotting (real time)</a:t>
            </a:r>
          </a:p>
          <a:p>
            <a:endParaRPr lang="en-GB" baseline="0" dirty="0" smtClean="0"/>
          </a:p>
          <a:p>
            <a:r>
              <a:rPr lang="en-GB" baseline="0" dirty="0" smtClean="0"/>
              <a:t>Very large datasets: </a:t>
            </a:r>
          </a:p>
          <a:p>
            <a:r>
              <a:rPr lang="en-GB" baseline="0" dirty="0" smtClean="0"/>
              <a:t>- Sparse storage; file backing</a:t>
            </a:r>
            <a:endParaRPr lang="en-GB" dirty="0" smtClean="0"/>
          </a:p>
        </p:txBody>
      </p:sp>
      <p:sp>
        <p:nvSpPr>
          <p:cNvPr id="30724" name="Slide Number Placeholder 3"/>
          <p:cNvSpPr>
            <a:spLocks noGrp="1"/>
          </p:cNvSpPr>
          <p:nvPr>
            <p:ph type="sldNum" sz="quarter" idx="5"/>
          </p:nvPr>
        </p:nvSpPr>
        <p:spPr>
          <a:noFill/>
        </p:spPr>
        <p:txBody>
          <a:bodyPr/>
          <a:lstStyle/>
          <a:p>
            <a:fld id="{9FD299AE-4EA3-4C76-9EAE-35084EF502D8}" type="slidenum">
              <a:rPr lang="en-GB" smtClean="0"/>
              <a:pPr/>
              <a:t>5</a:t>
            </a:fld>
            <a:endParaRPr lang="en-GB"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D887FFBA-5514-4073-9773-004670351AD4}" type="slidenum">
              <a:rPr lang="en-GB" smtClean="0"/>
              <a:pPr/>
              <a:t>6</a:t>
            </a:fld>
            <a:endParaRPr lang="en-GB"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pPr eaLnBrk="1" hangingPunct="1"/>
            <a:r>
              <a:rPr lang="en-GB" dirty="0" smtClean="0"/>
              <a:t>Pros: all the work in the framework;</a:t>
            </a:r>
            <a:r>
              <a:rPr lang="en-GB" baseline="0" dirty="0" smtClean="0"/>
              <a:t> multiple interfaces (because not everyone just wants to use Python; see </a:t>
            </a:r>
            <a:r>
              <a:rPr lang="en-GB" baseline="0" dirty="0" err="1" smtClean="0"/>
              <a:t>esp</a:t>
            </a:r>
            <a:r>
              <a:rPr lang="en-GB" baseline="0" dirty="0" smtClean="0"/>
              <a:t>: unknown future instrument UI)</a:t>
            </a:r>
          </a:p>
          <a:p>
            <a:pPr eaLnBrk="1" hangingPunct="1"/>
            <a:r>
              <a:rPr lang="en-GB" baseline="0" dirty="0" smtClean="0"/>
              <a:t>  	</a:t>
            </a:r>
            <a:r>
              <a:rPr lang="en-GB" baseline="0" dirty="0" err="1" smtClean="0"/>
              <a:t>c++</a:t>
            </a:r>
            <a:r>
              <a:rPr lang="en-GB" baseline="0" dirty="0" smtClean="0"/>
              <a:t> faster (and people complain)</a:t>
            </a:r>
          </a:p>
          <a:p>
            <a:pPr eaLnBrk="1" hangingPunct="1"/>
            <a:r>
              <a:rPr lang="en-GB" baseline="0" dirty="0" smtClean="0"/>
              <a:t>Con: more work looking after memory man. w.r.t just python</a:t>
            </a:r>
            <a:endParaRPr lang="en-GB"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p:spPr>
        <p:txBody>
          <a:bodyPr/>
          <a:lstStyle/>
          <a:p>
            <a:endParaRPr lang="en-GB" smtClean="0"/>
          </a:p>
        </p:txBody>
      </p:sp>
      <p:sp>
        <p:nvSpPr>
          <p:cNvPr id="51204" name="Slide Number Placeholder 3"/>
          <p:cNvSpPr>
            <a:spLocks noGrp="1"/>
          </p:cNvSpPr>
          <p:nvPr>
            <p:ph type="sldNum" sz="quarter" idx="5"/>
          </p:nvPr>
        </p:nvSpPr>
        <p:spPr>
          <a:noFill/>
        </p:spPr>
        <p:txBody>
          <a:bodyPr/>
          <a:lstStyle/>
          <a:p>
            <a:fld id="{8CF2D867-B407-4985-B04C-52C86800BCD7}" type="slidenum">
              <a:rPr lang="en-GB" smtClean="0"/>
              <a:pPr/>
              <a:t>7</a:t>
            </a:fld>
            <a:endParaRPr lang="en-GB"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err="1" smtClean="0"/>
              <a:t>GUI:interfaces</a:t>
            </a:r>
            <a:r>
              <a:rPr lang="en-GB" baseline="0" dirty="0" smtClean="0"/>
              <a:t> in python;</a:t>
            </a:r>
          </a:p>
          <a:p>
            <a:r>
              <a:rPr lang="en-GB" baseline="0" dirty="0" smtClean="0"/>
              <a:t>Automatic GUIs when writing an algorithm</a:t>
            </a:r>
          </a:p>
          <a:p>
            <a:r>
              <a:rPr lang="en-GB" baseline="0" dirty="0" smtClean="0"/>
              <a:t>QT underneath any custom interfaces/menus [</a:t>
            </a:r>
            <a:r>
              <a:rPr lang="en-GB" baseline="0" dirty="0" err="1" smtClean="0"/>
              <a:t>MantidPlot</a:t>
            </a:r>
            <a:r>
              <a:rPr lang="en-GB" baseline="0" dirty="0" smtClean="0"/>
              <a:t>, but it is the only thing you would use anyway]</a:t>
            </a:r>
            <a:endParaRPr lang="en-GB" dirty="0" smtClean="0"/>
          </a:p>
          <a:p>
            <a:endParaRPr lang="en-GB" dirty="0" smtClean="0"/>
          </a:p>
          <a:p>
            <a:r>
              <a:rPr lang="en-GB" dirty="0" smtClean="0"/>
              <a:t>Workspaces</a:t>
            </a:r>
            <a:r>
              <a:rPr lang="en-GB" baseline="0" dirty="0" smtClean="0"/>
              <a:t> and algorithms at run time</a:t>
            </a:r>
          </a:p>
          <a:p>
            <a:r>
              <a:rPr lang="en-GB" baseline="0" dirty="0" smtClean="0"/>
              <a:t>Algorithms: python (API), </a:t>
            </a:r>
            <a:r>
              <a:rPr lang="en-GB" baseline="0" dirty="0" err="1" smtClean="0"/>
              <a:t>c++</a:t>
            </a:r>
            <a:endParaRPr lang="en-GB" baseline="0" dirty="0" smtClean="0"/>
          </a:p>
          <a:p>
            <a:r>
              <a:rPr lang="en-GB" baseline="0" dirty="0" smtClean="0"/>
              <a:t>Workspace: extend matrix, </a:t>
            </a:r>
            <a:r>
              <a:rPr lang="en-GB" baseline="0" dirty="0" err="1" smtClean="0"/>
              <a:t>mdworkspace</a:t>
            </a:r>
            <a:r>
              <a:rPr lang="en-GB" baseline="0" dirty="0" smtClean="0"/>
              <a:t>, tables (several variants under matrix: matrix2d, </a:t>
            </a:r>
            <a:r>
              <a:rPr lang="en-GB" baseline="0" dirty="0" err="1" smtClean="0"/>
              <a:t>eventworkspace</a:t>
            </a:r>
            <a:r>
              <a:rPr lang="en-GB" baseline="0" dirty="0" smtClean="0"/>
              <a:t>, single value). Written in </a:t>
            </a:r>
            <a:r>
              <a:rPr lang="en-GB" baseline="0" dirty="0" err="1" smtClean="0"/>
              <a:t>c++</a:t>
            </a:r>
            <a:endParaRPr lang="en-GB" baseline="0" dirty="0" smtClean="0"/>
          </a:p>
          <a:p>
            <a:endParaRPr lang="en-GB" baseline="0" dirty="0" smtClean="0"/>
          </a:p>
          <a:p>
            <a:r>
              <a:rPr lang="en-GB" baseline="0" dirty="0" smtClean="0"/>
              <a:t>Fit functions in python</a:t>
            </a:r>
          </a:p>
          <a:p>
            <a:endParaRPr lang="en-GB" baseline="0" dirty="0" smtClean="0"/>
          </a:p>
          <a:p>
            <a:r>
              <a:rPr lang="en-GB" baseline="0" dirty="0" smtClean="0"/>
              <a:t>Interface with 3</a:t>
            </a:r>
            <a:r>
              <a:rPr lang="en-GB" baseline="30000" dirty="0" smtClean="0"/>
              <a:t>rd</a:t>
            </a:r>
            <a:r>
              <a:rPr lang="en-GB" baseline="0" dirty="0" smtClean="0"/>
              <a:t> party code: do it within an algorithm.</a:t>
            </a:r>
          </a:p>
          <a:p>
            <a:endParaRPr lang="en-GB" baseline="0" dirty="0" smtClean="0"/>
          </a:p>
          <a:p>
            <a:r>
              <a:rPr lang="en-GB" baseline="0" dirty="0" smtClean="0"/>
              <a:t>Atomic Simulation Environment.</a:t>
            </a:r>
            <a:endParaRPr lang="en-GB" dirty="0"/>
          </a:p>
        </p:txBody>
      </p:sp>
      <p:sp>
        <p:nvSpPr>
          <p:cNvPr id="4" name="Slide Number Placeholder 3"/>
          <p:cNvSpPr>
            <a:spLocks noGrp="1"/>
          </p:cNvSpPr>
          <p:nvPr>
            <p:ph type="sldNum" sz="quarter" idx="10"/>
          </p:nvPr>
        </p:nvSpPr>
        <p:spPr/>
        <p:txBody>
          <a:bodyPr/>
          <a:lstStyle/>
          <a:p>
            <a:pPr>
              <a:defRPr/>
            </a:pPr>
            <a:fld id="{92461D5E-AF49-4583-802F-D0A22619925F}" type="slidenum">
              <a:rPr lang="en-GB" smtClean="0"/>
              <a:pPr>
                <a:defRPr/>
              </a:pPr>
              <a:t>8</a:t>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pPr>
              <a:defRPr/>
            </a:pPr>
            <a:fld id="{92461D5E-AF49-4583-802F-D0A22619925F}" type="slidenum">
              <a:rPr lang="en-GB" smtClean="0"/>
              <a:pPr>
                <a:defRPr/>
              </a:pPr>
              <a:t>10</a:t>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237F6B89-D82C-4B25-9715-8AE69B7CAF7C}" type="slidenum">
              <a:rPr lang="en-US" smtClean="0"/>
              <a:pPr/>
              <a:t>13</a:t>
            </a:fld>
            <a:endParaRPr lang="en-US" smtClean="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isissmallbottom"/>
          <p:cNvPicPr>
            <a:picLocks noChangeAspect="1" noChangeArrowheads="1"/>
          </p:cNvPicPr>
          <p:nvPr userDrawn="1"/>
        </p:nvPicPr>
        <p:blipFill>
          <a:blip r:embed="rId2" cstate="print"/>
          <a:srcRect/>
          <a:stretch>
            <a:fillRect/>
          </a:stretch>
        </p:blipFill>
        <p:spPr bwMode="auto">
          <a:xfrm>
            <a:off x="0" y="5360988"/>
            <a:ext cx="9144000" cy="1497012"/>
          </a:xfrm>
          <a:prstGeom prst="rect">
            <a:avLst/>
          </a:prstGeom>
          <a:noFill/>
          <a:ln w="9525">
            <a:noFill/>
            <a:miter lim="800000"/>
            <a:headEnd/>
            <a:tailEnd/>
          </a:ln>
        </p:spPr>
      </p:pic>
      <p:sp>
        <p:nvSpPr>
          <p:cNvPr id="6147" name="Rectangle 3"/>
          <p:cNvSpPr>
            <a:spLocks noGrp="1" noChangeArrowheads="1"/>
          </p:cNvSpPr>
          <p:nvPr>
            <p:ph type="ctrTitle"/>
          </p:nvPr>
        </p:nvSpPr>
        <p:spPr>
          <a:xfrm>
            <a:off x="685800" y="1700213"/>
            <a:ext cx="7772400" cy="1470025"/>
          </a:xfrm>
        </p:spPr>
        <p:txBody>
          <a:bodyPr/>
          <a:lstStyle>
            <a:lvl1pPr>
              <a:defRPr/>
            </a:lvl1pPr>
          </a:lstStyle>
          <a:p>
            <a:r>
              <a:rPr lang="en-US"/>
              <a:t>Click to edit Master title style</a:t>
            </a:r>
          </a:p>
        </p:txBody>
      </p:sp>
      <p:sp>
        <p:nvSpPr>
          <p:cNvPr id="6148" name="Rectangle 4"/>
          <p:cNvSpPr>
            <a:spLocks noGrp="1" noChangeArrowheads="1"/>
          </p:cNvSpPr>
          <p:nvPr>
            <p:ph type="subTitle" idx="1"/>
          </p:nvPr>
        </p:nvSpPr>
        <p:spPr>
          <a:xfrm>
            <a:off x="1371600" y="34290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53085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5308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isislargetop"/>
          <p:cNvPicPr>
            <a:picLocks noChangeAspect="1" noChangeArrowheads="1"/>
          </p:cNvPicPr>
          <p:nvPr userDrawn="1"/>
        </p:nvPicPr>
        <p:blipFill>
          <a:blip r:embed="rId2" cstate="print"/>
          <a:srcRect/>
          <a:stretch>
            <a:fillRect/>
          </a:stretch>
        </p:blipFill>
        <p:spPr bwMode="auto">
          <a:xfrm>
            <a:off x="0" y="0"/>
            <a:ext cx="9144000" cy="1841500"/>
          </a:xfrm>
          <a:prstGeom prst="rect">
            <a:avLst/>
          </a:prstGeom>
          <a:noFill/>
          <a:ln w="9525">
            <a:noFill/>
            <a:miter lim="800000"/>
            <a:headEnd/>
            <a:tailEnd/>
          </a:ln>
        </p:spPr>
      </p:pic>
      <p:sp>
        <p:nvSpPr>
          <p:cNvPr id="8195" name="Rectangle 3"/>
          <p:cNvSpPr>
            <a:spLocks noGrp="1" noChangeArrowheads="1"/>
          </p:cNvSpPr>
          <p:nvPr>
            <p:ph type="ctrTitle"/>
          </p:nvPr>
        </p:nvSpPr>
        <p:spPr>
          <a:xfrm>
            <a:off x="685800" y="1700213"/>
            <a:ext cx="7772400" cy="1470025"/>
          </a:xfrm>
        </p:spPr>
        <p:txBody>
          <a:bodyPr/>
          <a:lstStyle>
            <a:lvl1pPr>
              <a:defRPr/>
            </a:lvl1pPr>
          </a:lstStyle>
          <a:p>
            <a:r>
              <a:rPr lang="en-US"/>
              <a:t>Click to edit Master title style</a:t>
            </a:r>
          </a:p>
        </p:txBody>
      </p:sp>
      <p:sp>
        <p:nvSpPr>
          <p:cNvPr id="8196" name="Rectangle 4"/>
          <p:cNvSpPr>
            <a:spLocks noGrp="1" noChangeArrowheads="1"/>
          </p:cNvSpPr>
          <p:nvPr>
            <p:ph type="subTitle" idx="1"/>
          </p:nvPr>
        </p:nvSpPr>
        <p:spPr>
          <a:xfrm>
            <a:off x="1371600" y="3357563"/>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pPr>
              <a:defRPr/>
            </a:pPr>
            <a:fld id="{28BC20D9-D760-4D5A-8520-024C9EBA2171}"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9340609F-5FD2-4CB7-BE35-FA24889C3795}"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427B1DD6-550E-4577-8F84-E19BDCB1B832}"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2349500"/>
            <a:ext cx="4038600" cy="3776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2349500"/>
            <a:ext cx="4038600" cy="3776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E289B6E7-6E35-4F56-81BF-8AE4E351DF82}"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2541EBFD-F381-4707-99D0-CA64120C89F4}"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79076D12-AC70-43C1-9AEF-DE830401A224}"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B77B8DBE-04C3-48F3-BBC3-83292628D0DC}"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DA1479FC-DB0C-45EB-9D21-D64A67F22EAC}"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D168053F-1369-48BD-8CFC-6DD941C330C8}"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E9793FB2-3F17-4FE5-8B63-8E5587DE2E1D}"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62038"/>
            <a:ext cx="2057400" cy="50641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062038"/>
            <a:ext cx="6019800" cy="50641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6362356A-7287-44C4-9BCA-86C699DA7A65}"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isissmalltop"/>
          <p:cNvPicPr>
            <a:picLocks noChangeAspect="1" noChangeArrowheads="1"/>
          </p:cNvPicPr>
          <p:nvPr userDrawn="1"/>
        </p:nvPicPr>
        <p:blipFill>
          <a:blip r:embed="rId2" cstate="print"/>
          <a:srcRect/>
          <a:stretch>
            <a:fillRect/>
          </a:stretch>
        </p:blipFill>
        <p:spPr bwMode="auto">
          <a:xfrm>
            <a:off x="0" y="0"/>
            <a:ext cx="9144000" cy="1841500"/>
          </a:xfrm>
          <a:prstGeom prst="rect">
            <a:avLst/>
          </a:prstGeom>
          <a:noFill/>
          <a:ln w="9525">
            <a:noFill/>
            <a:miter lim="800000"/>
            <a:headEnd/>
            <a:tailEnd/>
          </a:ln>
        </p:spPr>
      </p:pic>
      <p:sp>
        <p:nvSpPr>
          <p:cNvPr id="10243" name="Rectangle 3"/>
          <p:cNvSpPr>
            <a:spLocks noGrp="1" noChangeArrowheads="1"/>
          </p:cNvSpPr>
          <p:nvPr>
            <p:ph type="ctrTitle"/>
          </p:nvPr>
        </p:nvSpPr>
        <p:spPr>
          <a:xfrm>
            <a:off x="685800" y="1484313"/>
            <a:ext cx="7772400" cy="1470025"/>
          </a:xfrm>
        </p:spPr>
        <p:txBody>
          <a:bodyPr/>
          <a:lstStyle>
            <a:lvl1pPr>
              <a:defRPr/>
            </a:lvl1pPr>
          </a:lstStyle>
          <a:p>
            <a:r>
              <a:rPr lang="en-US"/>
              <a:t>Click to edit Master title style</a:t>
            </a:r>
          </a:p>
        </p:txBody>
      </p:sp>
      <p:sp>
        <p:nvSpPr>
          <p:cNvPr id="10244" name="Rectangle 4"/>
          <p:cNvSpPr>
            <a:spLocks noGrp="1" noChangeArrowheads="1"/>
          </p:cNvSpPr>
          <p:nvPr>
            <p:ph type="subTitle" idx="1"/>
          </p:nvPr>
        </p:nvSpPr>
        <p:spPr>
          <a:xfrm>
            <a:off x="1371600" y="32131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
        <p:nvSpPr>
          <p:cNvPr id="6" name="Rectangle 6"/>
          <p:cNvSpPr>
            <a:spLocks noGrp="1" noChangeArrowheads="1"/>
          </p:cNvSpPr>
          <p:nvPr>
            <p:ph type="ftr" sz="quarter" idx="11"/>
          </p:nvPr>
        </p:nvSpPr>
        <p:spPr/>
        <p:txBody>
          <a:bodyPr/>
          <a:lstStyle>
            <a:lvl1pPr>
              <a:defRPr/>
            </a:lvl1pPr>
          </a:lstStyle>
          <a:p>
            <a:pPr>
              <a:defRPr/>
            </a:pPr>
            <a:endParaRPr lang="en-US"/>
          </a:p>
        </p:txBody>
      </p:sp>
      <p:sp>
        <p:nvSpPr>
          <p:cNvPr id="7" name="Rectangle 7"/>
          <p:cNvSpPr>
            <a:spLocks noGrp="1" noChangeArrowheads="1"/>
          </p:cNvSpPr>
          <p:nvPr>
            <p:ph type="sldNum" sz="quarter" idx="12"/>
          </p:nvPr>
        </p:nvSpPr>
        <p:spPr/>
        <p:txBody>
          <a:bodyPr/>
          <a:lstStyle>
            <a:lvl1pPr>
              <a:defRPr/>
            </a:lvl1pPr>
          </a:lstStyle>
          <a:p>
            <a:pPr>
              <a:defRPr/>
            </a:pPr>
            <a:fld id="{4CE326A0-C50A-47C7-A311-702480670897}"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00431258-2120-4EE2-9923-515B2EF6D567}" type="slidenum">
              <a:rPr lang="en-US"/>
              <a:pPr>
                <a:defRPr/>
              </a:pPr>
              <a:t>‹#›</a:t>
            </a:fld>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47FA8886-6269-42FA-B7A3-896213A5E2CE}" type="slidenum">
              <a:rPr lang="en-US"/>
              <a:pPr>
                <a:defRPr/>
              </a:pPr>
              <a:t>‹#›</a:t>
            </a:fld>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2276475"/>
            <a:ext cx="4038600" cy="3849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2276475"/>
            <a:ext cx="4038600" cy="38496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380B5314-8C61-421F-AA9F-6E761BFDD8B8}" type="slidenum">
              <a:rPr lang="en-US"/>
              <a:pPr>
                <a:defRPr/>
              </a:pPr>
              <a:t>‹#›</a:t>
            </a:fld>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ftr" sz="quarter" idx="11"/>
          </p:nvPr>
        </p:nvSpPr>
        <p:spPr>
          <a:ln/>
        </p:spPr>
        <p:txBody>
          <a:bodyPr/>
          <a:lstStyle>
            <a:lvl1pPr>
              <a:defRPr/>
            </a:lvl1pPr>
          </a:lstStyle>
          <a:p>
            <a:pPr>
              <a:defRPr/>
            </a:pPr>
            <a:endParaRPr lang="en-US"/>
          </a:p>
        </p:txBody>
      </p:sp>
      <p:sp>
        <p:nvSpPr>
          <p:cNvPr id="9" name="Rectangle 7"/>
          <p:cNvSpPr>
            <a:spLocks noGrp="1" noChangeArrowheads="1"/>
          </p:cNvSpPr>
          <p:nvPr>
            <p:ph type="sldNum" sz="quarter" idx="12"/>
          </p:nvPr>
        </p:nvSpPr>
        <p:spPr>
          <a:ln/>
        </p:spPr>
        <p:txBody>
          <a:bodyPr/>
          <a:lstStyle>
            <a:lvl1pPr>
              <a:defRPr/>
            </a:lvl1pPr>
          </a:lstStyle>
          <a:p>
            <a:pPr>
              <a:defRPr/>
            </a:pPr>
            <a:fld id="{0BF62F6D-71B8-435F-B3B1-1B20A41CD191}" type="slidenum">
              <a:rPr lang="en-US"/>
              <a:pPr>
                <a:defRPr/>
              </a:pPr>
              <a:t>‹#›</a:t>
            </a:fld>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ftr" sz="quarter" idx="11"/>
          </p:nvPr>
        </p:nvSpPr>
        <p:spPr>
          <a:ln/>
        </p:spPr>
        <p:txBody>
          <a:bodyPr/>
          <a:lstStyle>
            <a:lvl1pPr>
              <a:defRPr/>
            </a:lvl1pPr>
          </a:lstStyle>
          <a:p>
            <a:pPr>
              <a:defRPr/>
            </a:pPr>
            <a:endParaRPr lang="en-US"/>
          </a:p>
        </p:txBody>
      </p:sp>
      <p:sp>
        <p:nvSpPr>
          <p:cNvPr id="5" name="Rectangle 7"/>
          <p:cNvSpPr>
            <a:spLocks noGrp="1" noChangeArrowheads="1"/>
          </p:cNvSpPr>
          <p:nvPr>
            <p:ph type="sldNum" sz="quarter" idx="12"/>
          </p:nvPr>
        </p:nvSpPr>
        <p:spPr>
          <a:ln/>
        </p:spPr>
        <p:txBody>
          <a:bodyPr/>
          <a:lstStyle>
            <a:lvl1pPr>
              <a:defRPr/>
            </a:lvl1pPr>
          </a:lstStyle>
          <a:p>
            <a:pPr>
              <a:defRPr/>
            </a:pPr>
            <a:fld id="{360E6F35-FADC-475D-9455-C61A13952B61}" type="slidenum">
              <a:rPr lang="en-US"/>
              <a:pPr>
                <a:defRPr/>
              </a:pPr>
              <a:t>‹#›</a:t>
            </a:fld>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ftr" sz="quarter" idx="11"/>
          </p:nvPr>
        </p:nvSpPr>
        <p:spPr>
          <a:ln/>
        </p:spPr>
        <p:txBody>
          <a:bodyPr/>
          <a:lstStyle>
            <a:lvl1pPr>
              <a:defRPr/>
            </a:lvl1pPr>
          </a:lstStyle>
          <a:p>
            <a:pPr>
              <a:defRPr/>
            </a:pPr>
            <a:endParaRPr lang="en-US"/>
          </a:p>
        </p:txBody>
      </p:sp>
      <p:sp>
        <p:nvSpPr>
          <p:cNvPr id="4" name="Rectangle 7"/>
          <p:cNvSpPr>
            <a:spLocks noGrp="1" noChangeArrowheads="1"/>
          </p:cNvSpPr>
          <p:nvPr>
            <p:ph type="sldNum" sz="quarter" idx="12"/>
          </p:nvPr>
        </p:nvSpPr>
        <p:spPr>
          <a:ln/>
        </p:spPr>
        <p:txBody>
          <a:bodyPr/>
          <a:lstStyle>
            <a:lvl1pPr>
              <a:defRPr/>
            </a:lvl1pPr>
          </a:lstStyle>
          <a:p>
            <a:pPr>
              <a:defRPr/>
            </a:pPr>
            <a:fld id="{DF230A9A-C3A1-4FAC-B67F-3CF32F935A09}"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7700D2A9-E198-4313-876D-7DC70DD48DE5}" type="slidenum">
              <a:rPr lang="en-US"/>
              <a:pPr>
                <a:defRPr/>
              </a:pPr>
              <a:t>‹#›</a:t>
            </a:fld>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ftr" sz="quarter" idx="11"/>
          </p:nvPr>
        </p:nvSpPr>
        <p:spPr>
          <a:ln/>
        </p:spPr>
        <p:txBody>
          <a:bodyPr/>
          <a:lstStyle>
            <a:lvl1pPr>
              <a:defRPr/>
            </a:lvl1pPr>
          </a:lstStyle>
          <a:p>
            <a:pPr>
              <a:defRPr/>
            </a:pPr>
            <a:endParaRPr lang="en-US"/>
          </a:p>
        </p:txBody>
      </p:sp>
      <p:sp>
        <p:nvSpPr>
          <p:cNvPr id="7" name="Rectangle 7"/>
          <p:cNvSpPr>
            <a:spLocks noGrp="1" noChangeArrowheads="1"/>
          </p:cNvSpPr>
          <p:nvPr>
            <p:ph type="sldNum" sz="quarter" idx="12"/>
          </p:nvPr>
        </p:nvSpPr>
        <p:spPr>
          <a:ln/>
        </p:spPr>
        <p:txBody>
          <a:bodyPr/>
          <a:lstStyle>
            <a:lvl1pPr>
              <a:defRPr/>
            </a:lvl1pPr>
          </a:lstStyle>
          <a:p>
            <a:pPr>
              <a:defRPr/>
            </a:pPr>
            <a:fld id="{765EA086-5B13-498F-B52D-59472C65006E}" type="slidenum">
              <a:rPr lang="en-US"/>
              <a:pPr>
                <a:defRPr/>
              </a:pPr>
              <a:t>‹#›</a:t>
            </a:fld>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8164AFEC-D87E-4839-A12A-D0651866E228}" type="slidenum">
              <a:rPr lang="en-US"/>
              <a:pPr>
                <a:defRPr/>
              </a:pPr>
              <a:t>‹#›</a:t>
            </a:fld>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08050"/>
            <a:ext cx="2057400" cy="5218113"/>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908050"/>
            <a:ext cx="6019800" cy="5218113"/>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ftr" sz="quarter" idx="11"/>
          </p:nvPr>
        </p:nvSpPr>
        <p:spPr>
          <a:ln/>
        </p:spPr>
        <p:txBody>
          <a:bodyPr/>
          <a:lstStyle>
            <a:lvl1pPr>
              <a:defRPr/>
            </a:lvl1pPr>
          </a:lstStyle>
          <a:p>
            <a:pPr>
              <a:defRPr/>
            </a:pPr>
            <a:endParaRPr lang="en-US"/>
          </a:p>
        </p:txBody>
      </p:sp>
      <p:sp>
        <p:nvSpPr>
          <p:cNvPr id="6" name="Rectangle 7"/>
          <p:cNvSpPr>
            <a:spLocks noGrp="1" noChangeArrowheads="1"/>
          </p:cNvSpPr>
          <p:nvPr>
            <p:ph type="sldNum" sz="quarter" idx="12"/>
          </p:nvPr>
        </p:nvSpPr>
        <p:spPr>
          <a:ln/>
        </p:spPr>
        <p:txBody>
          <a:bodyPr/>
          <a:lstStyle>
            <a:lvl1pPr>
              <a:defRPr/>
            </a:lvl1pPr>
          </a:lstStyle>
          <a:p>
            <a:pPr>
              <a:defRPr/>
            </a:pPr>
            <a:fld id="{9636928E-5362-4165-AFCF-DB8769084738}" type="slidenum">
              <a:rPr lang="en-US"/>
              <a:pPr>
                <a:defRPr/>
              </a:pPr>
              <a:t>‹#›</a:t>
            </a:fld>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isislargebottom"/>
          <p:cNvPicPr>
            <a:picLocks noChangeAspect="1" noChangeArrowheads="1"/>
          </p:cNvPicPr>
          <p:nvPr userDrawn="1"/>
        </p:nvPicPr>
        <p:blipFill>
          <a:blip r:embed="rId2" cstate="print"/>
          <a:srcRect/>
          <a:stretch>
            <a:fillRect/>
          </a:stretch>
        </p:blipFill>
        <p:spPr bwMode="auto">
          <a:xfrm>
            <a:off x="0" y="5360988"/>
            <a:ext cx="9144000" cy="1497012"/>
          </a:xfrm>
          <a:prstGeom prst="rect">
            <a:avLst/>
          </a:prstGeom>
          <a:noFill/>
          <a:ln w="9525">
            <a:noFill/>
            <a:miter lim="800000"/>
            <a:headEnd/>
            <a:tailEnd/>
          </a:ln>
        </p:spPr>
      </p:pic>
      <p:sp>
        <p:nvSpPr>
          <p:cNvPr id="12291" name="Rectangle 3"/>
          <p:cNvSpPr>
            <a:spLocks noGrp="1" noChangeArrowheads="1"/>
          </p:cNvSpPr>
          <p:nvPr>
            <p:ph type="ctrTitle"/>
          </p:nvPr>
        </p:nvSpPr>
        <p:spPr>
          <a:xfrm>
            <a:off x="685800" y="1484313"/>
            <a:ext cx="7772400" cy="1470025"/>
          </a:xfrm>
        </p:spPr>
        <p:txBody>
          <a:bodyPr/>
          <a:lstStyle>
            <a:lvl1pPr>
              <a:defRPr/>
            </a:lvl1pPr>
          </a:lstStyle>
          <a:p>
            <a:r>
              <a:rPr lang="en-US"/>
              <a:t>Click to edit Master title style</a:t>
            </a:r>
          </a:p>
        </p:txBody>
      </p:sp>
      <p:sp>
        <p:nvSpPr>
          <p:cNvPr id="12292" name="Rectangle 4"/>
          <p:cNvSpPr>
            <a:spLocks noGrp="1" noChangeArrowheads="1"/>
          </p:cNvSpPr>
          <p:nvPr>
            <p:ph type="subTitle" idx="1"/>
          </p:nvPr>
        </p:nvSpPr>
        <p:spPr>
          <a:xfrm>
            <a:off x="1371600" y="3213100"/>
            <a:ext cx="6400800" cy="1752600"/>
          </a:xfrm>
        </p:spPr>
        <p:txBody>
          <a:bodyPr/>
          <a:lstStyle>
            <a:lvl1pPr marL="0" indent="0" algn="ctr">
              <a:buFontTx/>
              <a:buNone/>
              <a:defRPr/>
            </a:lvl1pPr>
          </a:lstStyle>
          <a:p>
            <a:r>
              <a:rPr lang="en-US"/>
              <a:t>Click to edit Master subtitle style</a:t>
            </a:r>
          </a:p>
        </p:txBody>
      </p:sp>
      <p:sp>
        <p:nvSpPr>
          <p:cNvPr id="5" name="Rectangle 5"/>
          <p:cNvSpPr>
            <a:spLocks noGrp="1" noChangeArrowheads="1"/>
          </p:cNvSpPr>
          <p:nvPr>
            <p:ph type="dt" sz="half" idx="10"/>
          </p:nvPr>
        </p:nvSpPr>
        <p:spPr/>
        <p:txBody>
          <a:bodyPr/>
          <a:lstStyle>
            <a:lvl1pPr>
              <a:defRPr/>
            </a:lvl1pPr>
          </a:lstStyle>
          <a:p>
            <a:pPr>
              <a:defRPr/>
            </a:pPr>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3773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37734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205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205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099050"/>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0990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dt" sz="half" idx="10"/>
          </p:nvPr>
        </p:nvSpPr>
        <p:spPr>
          <a:ln/>
        </p:spPr>
        <p:txBody>
          <a:bodyPr/>
          <a:lstStyle>
            <a:lvl1pPr>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4.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descr="isissmallbottom"/>
          <p:cNvPicPr>
            <a:picLocks noChangeAspect="1" noChangeArrowheads="1"/>
          </p:cNvPicPr>
          <p:nvPr userDrawn="1"/>
        </p:nvPicPr>
        <p:blipFill>
          <a:blip r:embed="rId13" cstate="print"/>
          <a:srcRect/>
          <a:stretch>
            <a:fillRect/>
          </a:stretch>
        </p:blipFill>
        <p:spPr bwMode="auto">
          <a:xfrm>
            <a:off x="0" y="5360988"/>
            <a:ext cx="9144000" cy="1497012"/>
          </a:xfrm>
          <a:prstGeom prst="rect">
            <a:avLst/>
          </a:prstGeom>
          <a:noFill/>
          <a:ln w="9525">
            <a:noFill/>
            <a:miter lim="800000"/>
            <a:headEnd/>
            <a:tailEnd/>
          </a:ln>
        </p:spPr>
      </p:pic>
      <p:sp>
        <p:nvSpPr>
          <p:cNvPr id="2051" name="Rectangle 3"/>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7200" y="1600200"/>
            <a:ext cx="8229600" cy="4205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5"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4461" r:id="rId1"/>
    <p:sldLayoutId id="2147484421" r:id="rId2"/>
    <p:sldLayoutId id="2147484422" r:id="rId3"/>
    <p:sldLayoutId id="2147484423" r:id="rId4"/>
    <p:sldLayoutId id="2147484424" r:id="rId5"/>
    <p:sldLayoutId id="2147484425" r:id="rId6"/>
    <p:sldLayoutId id="2147484426" r:id="rId7"/>
    <p:sldLayoutId id="2147484427" r:id="rId8"/>
    <p:sldLayoutId id="2147484428" r:id="rId9"/>
    <p:sldLayoutId id="2147484429" r:id="rId10"/>
    <p:sldLayoutId id="214748443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Lucida Sans" pitchFamily="34" charset="0"/>
        </a:defRPr>
      </a:lvl2pPr>
      <a:lvl3pPr algn="ctr" rtl="0" eaLnBrk="0" fontAlgn="base" hangingPunct="0">
        <a:spcBef>
          <a:spcPct val="0"/>
        </a:spcBef>
        <a:spcAft>
          <a:spcPct val="0"/>
        </a:spcAft>
        <a:defRPr sz="4400">
          <a:solidFill>
            <a:schemeClr val="tx2"/>
          </a:solidFill>
          <a:latin typeface="Lucida Sans" pitchFamily="34" charset="0"/>
        </a:defRPr>
      </a:lvl3pPr>
      <a:lvl4pPr algn="ctr" rtl="0" eaLnBrk="0" fontAlgn="base" hangingPunct="0">
        <a:spcBef>
          <a:spcPct val="0"/>
        </a:spcBef>
        <a:spcAft>
          <a:spcPct val="0"/>
        </a:spcAft>
        <a:defRPr sz="4400">
          <a:solidFill>
            <a:schemeClr val="tx2"/>
          </a:solidFill>
          <a:latin typeface="Lucida Sans" pitchFamily="34" charset="0"/>
        </a:defRPr>
      </a:lvl4pPr>
      <a:lvl5pPr algn="ctr" rtl="0" eaLnBrk="0" fontAlgn="base" hangingPunct="0">
        <a:spcBef>
          <a:spcPct val="0"/>
        </a:spcBef>
        <a:spcAft>
          <a:spcPct val="0"/>
        </a:spcAft>
        <a:defRPr sz="4400">
          <a:solidFill>
            <a:schemeClr val="tx2"/>
          </a:solidFill>
          <a:latin typeface="Lucida Sans" pitchFamily="34" charset="0"/>
        </a:defRPr>
      </a:lvl5pPr>
      <a:lvl6pPr marL="457200" algn="ctr" rtl="0" fontAlgn="base">
        <a:spcBef>
          <a:spcPct val="0"/>
        </a:spcBef>
        <a:spcAft>
          <a:spcPct val="0"/>
        </a:spcAft>
        <a:defRPr sz="4400">
          <a:solidFill>
            <a:schemeClr val="tx2"/>
          </a:solidFill>
          <a:latin typeface="Lucida Sans" pitchFamily="34" charset="0"/>
        </a:defRPr>
      </a:lvl6pPr>
      <a:lvl7pPr marL="914400" algn="ctr" rtl="0" fontAlgn="base">
        <a:spcBef>
          <a:spcPct val="0"/>
        </a:spcBef>
        <a:spcAft>
          <a:spcPct val="0"/>
        </a:spcAft>
        <a:defRPr sz="4400">
          <a:solidFill>
            <a:schemeClr val="tx2"/>
          </a:solidFill>
          <a:latin typeface="Lucida Sans" pitchFamily="34" charset="0"/>
        </a:defRPr>
      </a:lvl7pPr>
      <a:lvl8pPr marL="1371600" algn="ctr" rtl="0" fontAlgn="base">
        <a:spcBef>
          <a:spcPct val="0"/>
        </a:spcBef>
        <a:spcAft>
          <a:spcPct val="0"/>
        </a:spcAft>
        <a:defRPr sz="4400">
          <a:solidFill>
            <a:schemeClr val="tx2"/>
          </a:solidFill>
          <a:latin typeface="Lucida Sans" pitchFamily="34" charset="0"/>
        </a:defRPr>
      </a:lvl8pPr>
      <a:lvl9pPr marL="1828800" algn="ctr" rtl="0" fontAlgn="base">
        <a:spcBef>
          <a:spcPct val="0"/>
        </a:spcBef>
        <a:spcAft>
          <a:spcPct val="0"/>
        </a:spcAft>
        <a:defRPr sz="44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2" descr="isislargetop"/>
          <p:cNvPicPr>
            <a:picLocks noChangeAspect="1" noChangeArrowheads="1"/>
          </p:cNvPicPr>
          <p:nvPr userDrawn="1"/>
        </p:nvPicPr>
        <p:blipFill>
          <a:blip r:embed="rId13" cstate="print"/>
          <a:srcRect/>
          <a:stretch>
            <a:fillRect/>
          </a:stretch>
        </p:blipFill>
        <p:spPr bwMode="auto">
          <a:xfrm>
            <a:off x="0" y="0"/>
            <a:ext cx="9144000" cy="1841500"/>
          </a:xfrm>
          <a:prstGeom prst="rect">
            <a:avLst/>
          </a:prstGeom>
          <a:noFill/>
          <a:ln w="9525">
            <a:noFill/>
            <a:miter lim="800000"/>
            <a:headEnd/>
            <a:tailEnd/>
          </a:ln>
        </p:spPr>
      </p:pic>
      <p:sp>
        <p:nvSpPr>
          <p:cNvPr id="3075" name="Rectangle 3"/>
          <p:cNvSpPr>
            <a:spLocks noGrp="1" noChangeArrowheads="1"/>
          </p:cNvSpPr>
          <p:nvPr>
            <p:ph type="title"/>
          </p:nvPr>
        </p:nvSpPr>
        <p:spPr bwMode="auto">
          <a:xfrm>
            <a:off x="2411413" y="1062038"/>
            <a:ext cx="6275387"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6" name="Rectangle 4"/>
          <p:cNvSpPr>
            <a:spLocks noGrp="1" noChangeArrowheads="1"/>
          </p:cNvSpPr>
          <p:nvPr>
            <p:ph type="body" idx="1"/>
          </p:nvPr>
        </p:nvSpPr>
        <p:spPr bwMode="auto">
          <a:xfrm>
            <a:off x="457200" y="2349500"/>
            <a:ext cx="8229600" cy="3776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73"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7174" name="Rectangle 6"/>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7175" name="Rectangle 7"/>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2D27E042-D053-4C30-BF66-78F48472BA36}"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462" r:id="rId1"/>
    <p:sldLayoutId id="2147484431" r:id="rId2"/>
    <p:sldLayoutId id="2147484432" r:id="rId3"/>
    <p:sldLayoutId id="2147484433" r:id="rId4"/>
    <p:sldLayoutId id="2147484434" r:id="rId5"/>
    <p:sldLayoutId id="2147484435" r:id="rId6"/>
    <p:sldLayoutId id="2147484436" r:id="rId7"/>
    <p:sldLayoutId id="2147484437" r:id="rId8"/>
    <p:sldLayoutId id="2147484438" r:id="rId9"/>
    <p:sldLayoutId id="2147484439" r:id="rId10"/>
    <p:sldLayoutId id="214748444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Lucida Sans" pitchFamily="34" charset="0"/>
        </a:defRPr>
      </a:lvl2pPr>
      <a:lvl3pPr algn="ctr" rtl="0" eaLnBrk="0" fontAlgn="base" hangingPunct="0">
        <a:spcBef>
          <a:spcPct val="0"/>
        </a:spcBef>
        <a:spcAft>
          <a:spcPct val="0"/>
        </a:spcAft>
        <a:defRPr sz="4400">
          <a:solidFill>
            <a:schemeClr val="tx2"/>
          </a:solidFill>
          <a:latin typeface="Lucida Sans" pitchFamily="34" charset="0"/>
        </a:defRPr>
      </a:lvl3pPr>
      <a:lvl4pPr algn="ctr" rtl="0" eaLnBrk="0" fontAlgn="base" hangingPunct="0">
        <a:spcBef>
          <a:spcPct val="0"/>
        </a:spcBef>
        <a:spcAft>
          <a:spcPct val="0"/>
        </a:spcAft>
        <a:defRPr sz="4400">
          <a:solidFill>
            <a:schemeClr val="tx2"/>
          </a:solidFill>
          <a:latin typeface="Lucida Sans" pitchFamily="34" charset="0"/>
        </a:defRPr>
      </a:lvl4pPr>
      <a:lvl5pPr algn="ctr" rtl="0" eaLnBrk="0" fontAlgn="base" hangingPunct="0">
        <a:spcBef>
          <a:spcPct val="0"/>
        </a:spcBef>
        <a:spcAft>
          <a:spcPct val="0"/>
        </a:spcAft>
        <a:defRPr sz="4400">
          <a:solidFill>
            <a:schemeClr val="tx2"/>
          </a:solidFill>
          <a:latin typeface="Lucida Sans" pitchFamily="34" charset="0"/>
        </a:defRPr>
      </a:lvl5pPr>
      <a:lvl6pPr marL="457200" algn="ctr" rtl="0" fontAlgn="base">
        <a:spcBef>
          <a:spcPct val="0"/>
        </a:spcBef>
        <a:spcAft>
          <a:spcPct val="0"/>
        </a:spcAft>
        <a:defRPr sz="4400">
          <a:solidFill>
            <a:schemeClr val="tx2"/>
          </a:solidFill>
          <a:latin typeface="Lucida Sans" pitchFamily="34" charset="0"/>
        </a:defRPr>
      </a:lvl6pPr>
      <a:lvl7pPr marL="914400" algn="ctr" rtl="0" fontAlgn="base">
        <a:spcBef>
          <a:spcPct val="0"/>
        </a:spcBef>
        <a:spcAft>
          <a:spcPct val="0"/>
        </a:spcAft>
        <a:defRPr sz="4400">
          <a:solidFill>
            <a:schemeClr val="tx2"/>
          </a:solidFill>
          <a:latin typeface="Lucida Sans" pitchFamily="34" charset="0"/>
        </a:defRPr>
      </a:lvl7pPr>
      <a:lvl8pPr marL="1371600" algn="ctr" rtl="0" fontAlgn="base">
        <a:spcBef>
          <a:spcPct val="0"/>
        </a:spcBef>
        <a:spcAft>
          <a:spcPct val="0"/>
        </a:spcAft>
        <a:defRPr sz="4400">
          <a:solidFill>
            <a:schemeClr val="tx2"/>
          </a:solidFill>
          <a:latin typeface="Lucida Sans" pitchFamily="34" charset="0"/>
        </a:defRPr>
      </a:lvl8pPr>
      <a:lvl9pPr marL="1828800" algn="ctr" rtl="0" fontAlgn="base">
        <a:spcBef>
          <a:spcPct val="0"/>
        </a:spcBef>
        <a:spcAft>
          <a:spcPct val="0"/>
        </a:spcAft>
        <a:defRPr sz="44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2" descr="isissmalltop"/>
          <p:cNvPicPr>
            <a:picLocks noChangeAspect="1" noChangeArrowheads="1"/>
          </p:cNvPicPr>
          <p:nvPr userDrawn="1"/>
        </p:nvPicPr>
        <p:blipFill>
          <a:blip r:embed="rId13" cstate="print"/>
          <a:srcRect/>
          <a:stretch>
            <a:fillRect/>
          </a:stretch>
        </p:blipFill>
        <p:spPr bwMode="auto">
          <a:xfrm>
            <a:off x="0" y="0"/>
            <a:ext cx="9144000" cy="1841500"/>
          </a:xfrm>
          <a:prstGeom prst="rect">
            <a:avLst/>
          </a:prstGeom>
          <a:noFill/>
          <a:ln w="9525">
            <a:noFill/>
            <a:miter lim="800000"/>
            <a:headEnd/>
            <a:tailEnd/>
          </a:ln>
        </p:spPr>
      </p:pic>
      <p:sp>
        <p:nvSpPr>
          <p:cNvPr id="4099" name="Rectangle 3"/>
          <p:cNvSpPr>
            <a:spLocks noGrp="1" noChangeArrowheads="1"/>
          </p:cNvSpPr>
          <p:nvPr>
            <p:ph type="title"/>
          </p:nvPr>
        </p:nvSpPr>
        <p:spPr bwMode="auto">
          <a:xfrm>
            <a:off x="2411413" y="908050"/>
            <a:ext cx="6275387" cy="1216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4100" name="Rectangle 4"/>
          <p:cNvSpPr>
            <a:spLocks noGrp="1" noChangeArrowheads="1"/>
          </p:cNvSpPr>
          <p:nvPr>
            <p:ph type="body" idx="1"/>
          </p:nvPr>
        </p:nvSpPr>
        <p:spPr bwMode="auto">
          <a:xfrm>
            <a:off x="457200" y="2276475"/>
            <a:ext cx="8229600" cy="3849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21"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p>
        </p:txBody>
      </p:sp>
      <p:sp>
        <p:nvSpPr>
          <p:cNvPr id="9222" name="Rectangle 6"/>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p>
        </p:txBody>
      </p:sp>
      <p:sp>
        <p:nvSpPr>
          <p:cNvPr id="9223" name="Rectangle 7"/>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6521284E-2FD8-4A99-805A-F5E09932C11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463" r:id="rId1"/>
    <p:sldLayoutId id="2147484441" r:id="rId2"/>
    <p:sldLayoutId id="2147484442" r:id="rId3"/>
    <p:sldLayoutId id="2147484443" r:id="rId4"/>
    <p:sldLayoutId id="2147484444" r:id="rId5"/>
    <p:sldLayoutId id="2147484445" r:id="rId6"/>
    <p:sldLayoutId id="2147484446" r:id="rId7"/>
    <p:sldLayoutId id="2147484447" r:id="rId8"/>
    <p:sldLayoutId id="2147484448" r:id="rId9"/>
    <p:sldLayoutId id="2147484449" r:id="rId10"/>
    <p:sldLayoutId id="214748445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Lucida Sans" pitchFamily="34" charset="0"/>
        </a:defRPr>
      </a:lvl2pPr>
      <a:lvl3pPr algn="ctr" rtl="0" eaLnBrk="0" fontAlgn="base" hangingPunct="0">
        <a:spcBef>
          <a:spcPct val="0"/>
        </a:spcBef>
        <a:spcAft>
          <a:spcPct val="0"/>
        </a:spcAft>
        <a:defRPr sz="4400">
          <a:solidFill>
            <a:schemeClr val="tx2"/>
          </a:solidFill>
          <a:latin typeface="Lucida Sans" pitchFamily="34" charset="0"/>
        </a:defRPr>
      </a:lvl3pPr>
      <a:lvl4pPr algn="ctr" rtl="0" eaLnBrk="0" fontAlgn="base" hangingPunct="0">
        <a:spcBef>
          <a:spcPct val="0"/>
        </a:spcBef>
        <a:spcAft>
          <a:spcPct val="0"/>
        </a:spcAft>
        <a:defRPr sz="4400">
          <a:solidFill>
            <a:schemeClr val="tx2"/>
          </a:solidFill>
          <a:latin typeface="Lucida Sans" pitchFamily="34" charset="0"/>
        </a:defRPr>
      </a:lvl4pPr>
      <a:lvl5pPr algn="ctr" rtl="0" eaLnBrk="0" fontAlgn="base" hangingPunct="0">
        <a:spcBef>
          <a:spcPct val="0"/>
        </a:spcBef>
        <a:spcAft>
          <a:spcPct val="0"/>
        </a:spcAft>
        <a:defRPr sz="4400">
          <a:solidFill>
            <a:schemeClr val="tx2"/>
          </a:solidFill>
          <a:latin typeface="Lucida Sans" pitchFamily="34" charset="0"/>
        </a:defRPr>
      </a:lvl5pPr>
      <a:lvl6pPr marL="457200" algn="ctr" rtl="0" fontAlgn="base">
        <a:spcBef>
          <a:spcPct val="0"/>
        </a:spcBef>
        <a:spcAft>
          <a:spcPct val="0"/>
        </a:spcAft>
        <a:defRPr sz="4400">
          <a:solidFill>
            <a:schemeClr val="tx2"/>
          </a:solidFill>
          <a:latin typeface="Lucida Sans" pitchFamily="34" charset="0"/>
        </a:defRPr>
      </a:lvl6pPr>
      <a:lvl7pPr marL="914400" algn="ctr" rtl="0" fontAlgn="base">
        <a:spcBef>
          <a:spcPct val="0"/>
        </a:spcBef>
        <a:spcAft>
          <a:spcPct val="0"/>
        </a:spcAft>
        <a:defRPr sz="4400">
          <a:solidFill>
            <a:schemeClr val="tx2"/>
          </a:solidFill>
          <a:latin typeface="Lucida Sans" pitchFamily="34" charset="0"/>
        </a:defRPr>
      </a:lvl7pPr>
      <a:lvl8pPr marL="1371600" algn="ctr" rtl="0" fontAlgn="base">
        <a:spcBef>
          <a:spcPct val="0"/>
        </a:spcBef>
        <a:spcAft>
          <a:spcPct val="0"/>
        </a:spcAft>
        <a:defRPr sz="4400">
          <a:solidFill>
            <a:schemeClr val="tx2"/>
          </a:solidFill>
          <a:latin typeface="Lucida Sans" pitchFamily="34" charset="0"/>
        </a:defRPr>
      </a:lvl8pPr>
      <a:lvl9pPr marL="1828800" algn="ctr" rtl="0" fontAlgn="base">
        <a:spcBef>
          <a:spcPct val="0"/>
        </a:spcBef>
        <a:spcAft>
          <a:spcPct val="0"/>
        </a:spcAft>
        <a:defRPr sz="44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2" descr="isislargebottom"/>
          <p:cNvPicPr>
            <a:picLocks noChangeAspect="1" noChangeArrowheads="1"/>
          </p:cNvPicPr>
          <p:nvPr userDrawn="1"/>
        </p:nvPicPr>
        <p:blipFill>
          <a:blip r:embed="rId13" cstate="print"/>
          <a:srcRect/>
          <a:stretch>
            <a:fillRect/>
          </a:stretch>
        </p:blipFill>
        <p:spPr bwMode="auto">
          <a:xfrm>
            <a:off x="0" y="5360988"/>
            <a:ext cx="9144000" cy="1497012"/>
          </a:xfrm>
          <a:prstGeom prst="rect">
            <a:avLst/>
          </a:prstGeom>
          <a:noFill/>
          <a:ln w="9525">
            <a:noFill/>
            <a:miter lim="800000"/>
            <a:headEnd/>
            <a:tailEnd/>
          </a:ln>
        </p:spPr>
      </p:pic>
      <p:sp>
        <p:nvSpPr>
          <p:cNvPr id="5123" name="Rectangle 3"/>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5124" name="Rectangle 4"/>
          <p:cNvSpPr>
            <a:spLocks noGrp="1" noChangeArrowheads="1"/>
          </p:cNvSpPr>
          <p:nvPr>
            <p:ph type="body" idx="1"/>
          </p:nvPr>
        </p:nvSpPr>
        <p:spPr bwMode="auto">
          <a:xfrm>
            <a:off x="457200" y="1600200"/>
            <a:ext cx="8229600" cy="37734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269" name="Rectangle 5"/>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bg1"/>
                </a:solidFill>
              </a:defRPr>
            </a:lvl1pPr>
          </a:lstStyle>
          <a:p>
            <a:pPr>
              <a:defRPr/>
            </a:pPr>
            <a:endParaRPr lang="en-US"/>
          </a:p>
        </p:txBody>
      </p:sp>
    </p:spTree>
  </p:cSld>
  <p:clrMap bg1="lt1" tx1="dk1" bg2="lt2" tx2="dk2" accent1="accent1" accent2="accent2" accent3="accent3" accent4="accent4" accent5="accent5" accent6="accent6" hlink="hlink" folHlink="folHlink"/>
  <p:sldLayoutIdLst>
    <p:sldLayoutId id="2147484464" r:id="rId1"/>
    <p:sldLayoutId id="2147484451" r:id="rId2"/>
    <p:sldLayoutId id="2147484452" r:id="rId3"/>
    <p:sldLayoutId id="2147484453" r:id="rId4"/>
    <p:sldLayoutId id="2147484454" r:id="rId5"/>
    <p:sldLayoutId id="2147484455" r:id="rId6"/>
    <p:sldLayoutId id="2147484456" r:id="rId7"/>
    <p:sldLayoutId id="2147484457" r:id="rId8"/>
    <p:sldLayoutId id="2147484458" r:id="rId9"/>
    <p:sldLayoutId id="2147484459" r:id="rId10"/>
    <p:sldLayoutId id="2147484460"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7.pn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8" Type="http://schemas.openxmlformats.org/officeDocument/2006/relationships/image" Target="../media/image42.jpeg"/><Relationship Id="rId13" Type="http://schemas.openxmlformats.org/officeDocument/2006/relationships/oleObject" Target="../embeddings/oleObject1.bin"/><Relationship Id="rId3" Type="http://schemas.openxmlformats.org/officeDocument/2006/relationships/notesSlide" Target="../notesSlides/notesSlide13.xml"/><Relationship Id="rId7" Type="http://schemas.openxmlformats.org/officeDocument/2006/relationships/image" Target="../media/image32.jpeg"/><Relationship Id="rId12" Type="http://schemas.openxmlformats.org/officeDocument/2006/relationships/image" Target="../media/image46.emf"/><Relationship Id="rId17" Type="http://schemas.openxmlformats.org/officeDocument/2006/relationships/image" Target="../media/image47.png"/><Relationship Id="rId2" Type="http://schemas.openxmlformats.org/officeDocument/2006/relationships/slideLayout" Target="../slideLayouts/slideLayout2.xml"/><Relationship Id="rId16" Type="http://schemas.openxmlformats.org/officeDocument/2006/relationships/image" Target="../media/image38.wmf"/><Relationship Id="rId1" Type="http://schemas.openxmlformats.org/officeDocument/2006/relationships/vmlDrawing" Target="../drawings/vmlDrawing1.vml"/><Relationship Id="rId6" Type="http://schemas.openxmlformats.org/officeDocument/2006/relationships/image" Target="../media/image41.jpeg"/><Relationship Id="rId11" Type="http://schemas.openxmlformats.org/officeDocument/2006/relationships/image" Target="../media/image45.emf"/><Relationship Id="rId5" Type="http://schemas.openxmlformats.org/officeDocument/2006/relationships/image" Target="../media/image40.jpeg"/><Relationship Id="rId15" Type="http://schemas.openxmlformats.org/officeDocument/2006/relationships/oleObject" Target="../embeddings/oleObject2.bin"/><Relationship Id="rId10" Type="http://schemas.openxmlformats.org/officeDocument/2006/relationships/image" Target="../media/image44.emf"/><Relationship Id="rId4" Type="http://schemas.openxmlformats.org/officeDocument/2006/relationships/image" Target="../media/image39.png"/><Relationship Id="rId9" Type="http://schemas.openxmlformats.org/officeDocument/2006/relationships/image" Target="../media/image43.jpeg"/><Relationship Id="rId14" Type="http://schemas.openxmlformats.org/officeDocument/2006/relationships/image" Target="../media/image37.wmf"/></Relationships>
</file>

<file path=ppt/slides/_rels/slide2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jpg"/></Relationships>
</file>

<file path=ppt/slides/_rels/slide25.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54.emf"/><Relationship Id="rId4" Type="http://schemas.openxmlformats.org/officeDocument/2006/relationships/image" Target="../media/image53.jpeg"/></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7.jpe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gif"/><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gif"/><Relationship Id="rId11" Type="http://schemas.openxmlformats.org/officeDocument/2006/relationships/image" Target="../media/image8.png"/><Relationship Id="rId5" Type="http://schemas.openxmlformats.org/officeDocument/2006/relationships/image" Target="../media/image12.tiff"/><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71.tiff"/><Relationship Id="rId5" Type="http://schemas.openxmlformats.org/officeDocument/2006/relationships/image" Target="../media/image70.png"/><Relationship Id="rId4" Type="http://schemas.openxmlformats.org/officeDocument/2006/relationships/image" Target="../media/image69.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81.emf"/><Relationship Id="rId4" Type="http://schemas.openxmlformats.org/officeDocument/2006/relationships/package" Target="../embeddings/Microsoft_Visio_Drawing211111.vsdx"/></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3.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3.png"/><Relationship Id="rId4" Type="http://schemas.openxmlformats.org/officeDocument/2006/relationships/image" Target="../media/image2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 r="4761"/>
          <a:stretch/>
        </p:blipFill>
        <p:spPr bwMode="auto">
          <a:xfrm>
            <a:off x="-1692696" y="-4176"/>
            <a:ext cx="11310114"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Grp="1" noChangeArrowheads="1"/>
          </p:cNvSpPr>
          <p:nvPr>
            <p:ph type="subTitle" idx="1"/>
          </p:nvPr>
        </p:nvSpPr>
        <p:spPr>
          <a:xfrm>
            <a:off x="1357313" y="4143374"/>
            <a:ext cx="6400800" cy="1445865"/>
          </a:xfrm>
          <a:noFill/>
        </p:spPr>
        <p:txBody>
          <a:bodyPr/>
          <a:lstStyle/>
          <a:p>
            <a:pPr eaLnBrk="1" hangingPunct="1"/>
            <a:r>
              <a:rPr lang="en-GB" sz="2800" b="1" i="1" dirty="0" smtClean="0">
                <a:solidFill>
                  <a:srgbClr val="FFFFFF"/>
                </a:solidFill>
              </a:rPr>
              <a:t>Toby Perring</a:t>
            </a:r>
          </a:p>
          <a:p>
            <a:pPr eaLnBrk="1" hangingPunct="1"/>
            <a:r>
              <a:rPr lang="en-GB" sz="2000" b="1" dirty="0" smtClean="0">
                <a:solidFill>
                  <a:srgbClr val="FFFFFF"/>
                </a:solidFill>
              </a:rPr>
              <a:t>STFC</a:t>
            </a:r>
            <a:r>
              <a:rPr lang="en-GB" sz="2000" dirty="0" smtClean="0">
                <a:solidFill>
                  <a:srgbClr val="FFFFFF"/>
                </a:solidFill>
              </a:rPr>
              <a:t/>
            </a:r>
            <a:br>
              <a:rPr lang="en-GB" sz="2000" dirty="0" smtClean="0">
                <a:solidFill>
                  <a:srgbClr val="FFFFFF"/>
                </a:solidFill>
              </a:rPr>
            </a:br>
            <a:r>
              <a:rPr lang="en-GB" sz="2000" b="1" dirty="0" smtClean="0"/>
              <a:t/>
            </a:r>
            <a:br>
              <a:rPr lang="en-GB" sz="2000" b="1" dirty="0" smtClean="0"/>
            </a:br>
            <a:r>
              <a:rPr lang="en-GB" sz="2000" b="1" u="sng" dirty="0" smtClean="0">
                <a:solidFill>
                  <a:srgbClr val="C00000"/>
                </a:solidFill>
              </a:rPr>
              <a:t>www.mantidproject.org</a:t>
            </a:r>
          </a:p>
          <a:p>
            <a:pPr eaLnBrk="1" hangingPunct="1"/>
            <a:endParaRPr lang="en-GB" sz="2000" dirty="0" smtClean="0"/>
          </a:p>
        </p:txBody>
      </p:sp>
      <p:sp>
        <p:nvSpPr>
          <p:cNvPr id="4" name="Rectangle 2"/>
          <p:cNvSpPr>
            <a:spLocks noGrp="1" noChangeArrowheads="1"/>
          </p:cNvSpPr>
          <p:nvPr>
            <p:ph type="ctrTitle"/>
          </p:nvPr>
        </p:nvSpPr>
        <p:spPr>
          <a:xfrm>
            <a:off x="714375" y="2143125"/>
            <a:ext cx="7772400" cy="1800225"/>
          </a:xfrm>
        </p:spPr>
        <p:txBody>
          <a:bodyPr/>
          <a:lstStyle/>
          <a:p>
            <a:pPr eaLnBrk="1" hangingPunct="1">
              <a:defRPr/>
            </a:pPr>
            <a:r>
              <a:rPr lang="en-GB" sz="3600" b="1" dirty="0" err="1" smtClean="0">
                <a:solidFill>
                  <a:srgbClr val="FFFFFF"/>
                </a:solidFill>
              </a:rPr>
              <a:t>Mantid</a:t>
            </a:r>
            <a:r>
              <a:rPr lang="en-GB" sz="3600" b="1" dirty="0" smtClean="0">
                <a:solidFill>
                  <a:srgbClr val="FFFFFF"/>
                </a:solidFill>
              </a:rPr>
              <a:t> Framework and Examples of its use</a:t>
            </a:r>
          </a:p>
        </p:txBody>
      </p:sp>
      <p:pic>
        <p:nvPicPr>
          <p:cNvPr id="5" name="Picture 5" descr="Mantid Logo Transparent.png"/>
          <p:cNvPicPr>
            <a:picLocks noChangeAspect="1"/>
          </p:cNvPicPr>
          <p:nvPr/>
        </p:nvPicPr>
        <p:blipFill>
          <a:blip r:embed="rId4" cstate="screen"/>
          <a:srcRect/>
          <a:stretch>
            <a:fillRect/>
          </a:stretch>
        </p:blipFill>
        <p:spPr bwMode="auto">
          <a:xfrm>
            <a:off x="2214563" y="0"/>
            <a:ext cx="4381500" cy="2381250"/>
          </a:xfrm>
          <a:prstGeom prst="rect">
            <a:avLst/>
          </a:prstGeom>
          <a:noFill/>
          <a:ln w="9525">
            <a:noFill/>
            <a:miter lim="800000"/>
            <a:headEnd/>
            <a:tailEnd/>
          </a:ln>
        </p:spPr>
      </p:pic>
    </p:spTree>
    <p:extLst>
      <p:ext uri="{BB962C8B-B14F-4D97-AF65-F5344CB8AC3E}">
        <p14:creationId xmlns:p14="http://schemas.microsoft.com/office/powerpoint/2010/main" val="2792428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95536" y="1781336"/>
            <a:ext cx="8229600" cy="4311960"/>
          </a:xfrm>
        </p:spPr>
        <p:txBody>
          <a:bodyPr numCol="2"/>
          <a:lstStyle/>
          <a:p>
            <a:r>
              <a:rPr lang="en-GB" sz="2400" dirty="0" smtClean="0">
                <a:solidFill>
                  <a:srgbClr val="000099"/>
                </a:solidFill>
                <a:latin typeface="Arial" panose="020B0604020202020204" pitchFamily="34" charset="0"/>
                <a:cs typeface="Arial" panose="020B0604020202020204" pitchFamily="34" charset="0"/>
              </a:rPr>
              <a:t>Arithmetic</a:t>
            </a:r>
          </a:p>
          <a:p>
            <a:r>
              <a:rPr lang="en-GB" sz="2400" dirty="0" smtClean="0">
                <a:solidFill>
                  <a:srgbClr val="000099"/>
                </a:solidFill>
                <a:latin typeface="Arial" panose="020B0604020202020204" pitchFamily="34" charset="0"/>
                <a:cs typeface="Arial" panose="020B0604020202020204" pitchFamily="34" charset="0"/>
              </a:rPr>
              <a:t>Correction Functions</a:t>
            </a:r>
          </a:p>
          <a:p>
            <a:pPr lvl="1"/>
            <a:r>
              <a:rPr lang="en-GB" sz="2000" dirty="0" smtClean="0">
                <a:solidFill>
                  <a:srgbClr val="000099"/>
                </a:solidFill>
                <a:latin typeface="Arial" panose="020B0604020202020204" pitchFamily="34" charset="0"/>
                <a:cs typeface="Arial" panose="020B0604020202020204" pitchFamily="34" charset="0"/>
              </a:rPr>
              <a:t>Absorption</a:t>
            </a:r>
          </a:p>
          <a:p>
            <a:pPr lvl="1"/>
            <a:r>
              <a:rPr lang="en-GB" sz="2000" dirty="0" smtClean="0">
                <a:solidFill>
                  <a:srgbClr val="000099"/>
                </a:solidFill>
                <a:latin typeface="Arial" panose="020B0604020202020204" pitchFamily="34" charset="0"/>
                <a:cs typeface="Arial" panose="020B0604020202020204" pitchFamily="34" charset="0"/>
              </a:rPr>
              <a:t>Background</a:t>
            </a:r>
          </a:p>
          <a:p>
            <a:pPr lvl="1"/>
            <a:r>
              <a:rPr lang="en-GB" sz="2000" dirty="0" smtClean="0">
                <a:solidFill>
                  <a:srgbClr val="000099"/>
                </a:solidFill>
                <a:latin typeface="Arial" panose="020B0604020202020204" pitchFamily="34" charset="0"/>
                <a:cs typeface="Arial" panose="020B0604020202020204" pitchFamily="34" charset="0"/>
              </a:rPr>
              <a:t>Efficiency</a:t>
            </a:r>
          </a:p>
          <a:p>
            <a:r>
              <a:rPr lang="en-GB" sz="2400" dirty="0" smtClean="0">
                <a:solidFill>
                  <a:srgbClr val="000099"/>
                </a:solidFill>
                <a:latin typeface="Arial" panose="020B0604020202020204" pitchFamily="34" charset="0"/>
                <a:cs typeface="Arial" panose="020B0604020202020204" pitchFamily="34" charset="0"/>
              </a:rPr>
              <a:t>Data handling</a:t>
            </a:r>
          </a:p>
          <a:p>
            <a:r>
              <a:rPr lang="en-GB" sz="2400" dirty="0" smtClean="0">
                <a:solidFill>
                  <a:srgbClr val="000099"/>
                </a:solidFill>
                <a:latin typeface="Arial" panose="020B0604020202020204" pitchFamily="34" charset="0"/>
                <a:cs typeface="Arial" panose="020B0604020202020204" pitchFamily="34" charset="0"/>
              </a:rPr>
              <a:t>Diagnostics</a:t>
            </a:r>
          </a:p>
          <a:p>
            <a:r>
              <a:rPr lang="en-GB" sz="2400" dirty="0" smtClean="0">
                <a:solidFill>
                  <a:srgbClr val="000099"/>
                </a:solidFill>
                <a:latin typeface="Arial" panose="020B0604020202020204" pitchFamily="34" charset="0"/>
                <a:cs typeface="Arial" panose="020B0604020202020204" pitchFamily="34" charset="0"/>
              </a:rPr>
              <a:t>Calibration</a:t>
            </a:r>
          </a:p>
          <a:p>
            <a:r>
              <a:rPr lang="en-GB" sz="2400" dirty="0">
                <a:solidFill>
                  <a:srgbClr val="000099"/>
                </a:solidFill>
                <a:latin typeface="Arial" panose="020B0604020202020204" pitchFamily="34" charset="0"/>
                <a:cs typeface="Arial" panose="020B0604020202020204" pitchFamily="34" charset="0"/>
              </a:rPr>
              <a:t>Event Filtering</a:t>
            </a:r>
          </a:p>
          <a:p>
            <a:r>
              <a:rPr lang="en-GB" sz="2400" dirty="0" smtClean="0">
                <a:solidFill>
                  <a:srgbClr val="000099"/>
                </a:solidFill>
                <a:latin typeface="Arial" panose="020B0604020202020204" pitchFamily="34" charset="0"/>
                <a:cs typeface="Arial" panose="020B0604020202020204" pitchFamily="34" charset="0"/>
              </a:rPr>
              <a:t>Optimisation</a:t>
            </a:r>
          </a:p>
          <a:p>
            <a:r>
              <a:rPr lang="en-GB" sz="2400" dirty="0" smtClean="0">
                <a:solidFill>
                  <a:srgbClr val="000099"/>
                </a:solidFill>
                <a:latin typeface="Arial" panose="020B0604020202020204" pitchFamily="34" charset="0"/>
                <a:cs typeface="Arial" panose="020B0604020202020204" pitchFamily="34" charset="0"/>
              </a:rPr>
              <a:t>Transforms</a:t>
            </a:r>
          </a:p>
          <a:p>
            <a:pPr lvl="1"/>
            <a:r>
              <a:rPr lang="en-GB" sz="2000" dirty="0" smtClean="0">
                <a:solidFill>
                  <a:srgbClr val="000099"/>
                </a:solidFill>
                <a:latin typeface="Arial" panose="020B0604020202020204" pitchFamily="34" charset="0"/>
                <a:cs typeface="Arial" panose="020B0604020202020204" pitchFamily="34" charset="0"/>
              </a:rPr>
              <a:t>Masking</a:t>
            </a:r>
          </a:p>
          <a:p>
            <a:pPr lvl="1"/>
            <a:r>
              <a:rPr lang="en-GB" sz="2000" dirty="0" smtClean="0">
                <a:solidFill>
                  <a:srgbClr val="000099"/>
                </a:solidFill>
                <a:latin typeface="Arial" panose="020B0604020202020204" pitchFamily="34" charset="0"/>
                <a:cs typeface="Arial" panose="020B0604020202020204" pitchFamily="34" charset="0"/>
              </a:rPr>
              <a:t>Grouping</a:t>
            </a:r>
          </a:p>
          <a:p>
            <a:pPr lvl="1"/>
            <a:r>
              <a:rPr lang="en-GB" sz="2000" dirty="0" smtClean="0">
                <a:solidFill>
                  <a:srgbClr val="000099"/>
                </a:solidFill>
                <a:latin typeface="Arial" panose="020B0604020202020204" pitchFamily="34" charset="0"/>
                <a:cs typeface="Arial" panose="020B0604020202020204" pitchFamily="34" charset="0"/>
              </a:rPr>
              <a:t>Smoothing</a:t>
            </a:r>
          </a:p>
          <a:p>
            <a:pPr lvl="1"/>
            <a:r>
              <a:rPr lang="en-GB" sz="2000" dirty="0" smtClean="0">
                <a:solidFill>
                  <a:srgbClr val="000099"/>
                </a:solidFill>
                <a:latin typeface="Arial" panose="020B0604020202020204" pitchFamily="34" charset="0"/>
                <a:cs typeface="Arial" panose="020B0604020202020204" pitchFamily="34" charset="0"/>
              </a:rPr>
              <a:t>Unit conversions</a:t>
            </a:r>
          </a:p>
          <a:p>
            <a:r>
              <a:rPr lang="en-GB" sz="2400" dirty="0">
                <a:solidFill>
                  <a:srgbClr val="000099"/>
                </a:solidFill>
                <a:latin typeface="Arial" panose="020B0604020202020204" pitchFamily="34" charset="0"/>
                <a:cs typeface="Arial" panose="020B0604020202020204" pitchFamily="34" charset="0"/>
              </a:rPr>
              <a:t>Technique dependent</a:t>
            </a:r>
          </a:p>
          <a:p>
            <a:pPr lvl="1"/>
            <a:r>
              <a:rPr lang="en-GB" sz="2000" dirty="0">
                <a:solidFill>
                  <a:srgbClr val="000099"/>
                </a:solidFill>
                <a:latin typeface="Arial" panose="020B0604020202020204" pitchFamily="34" charset="0"/>
                <a:cs typeface="Arial" panose="020B0604020202020204" pitchFamily="34" charset="0"/>
              </a:rPr>
              <a:t>Single Crystal</a:t>
            </a:r>
          </a:p>
          <a:p>
            <a:pPr lvl="1"/>
            <a:r>
              <a:rPr lang="en-GB" sz="2000" dirty="0">
                <a:solidFill>
                  <a:srgbClr val="000099"/>
                </a:solidFill>
                <a:latin typeface="Arial" panose="020B0604020202020204" pitchFamily="34" charset="0"/>
                <a:cs typeface="Arial" panose="020B0604020202020204" pitchFamily="34" charset="0"/>
              </a:rPr>
              <a:t>Inelastic</a:t>
            </a:r>
          </a:p>
          <a:p>
            <a:pPr lvl="1"/>
            <a:r>
              <a:rPr lang="en-GB" sz="2000" dirty="0">
                <a:solidFill>
                  <a:srgbClr val="000099"/>
                </a:solidFill>
                <a:latin typeface="Arial" panose="020B0604020202020204" pitchFamily="34" charset="0"/>
                <a:cs typeface="Arial" panose="020B0604020202020204" pitchFamily="34" charset="0"/>
              </a:rPr>
              <a:t>SANS</a:t>
            </a:r>
          </a:p>
          <a:p>
            <a:pPr lvl="1"/>
            <a:r>
              <a:rPr lang="en-GB" sz="2000" dirty="0">
                <a:solidFill>
                  <a:srgbClr val="000099"/>
                </a:solidFill>
                <a:latin typeface="Arial" panose="020B0604020202020204" pitchFamily="34" charset="0"/>
                <a:cs typeface="Arial" panose="020B0604020202020204" pitchFamily="34" charset="0"/>
              </a:rPr>
              <a:t>Powder diffraction</a:t>
            </a:r>
          </a:p>
          <a:p>
            <a:pPr lvl="1"/>
            <a:endParaRPr lang="en-GB" sz="2000" dirty="0" smtClean="0">
              <a:solidFill>
                <a:srgbClr val="000099"/>
              </a:solidFill>
              <a:latin typeface="Arial" panose="020B0604020202020204" pitchFamily="34" charset="0"/>
              <a:cs typeface="Arial" panose="020B0604020202020204" pitchFamily="34" charset="0"/>
            </a:endParaRPr>
          </a:p>
        </p:txBody>
      </p:sp>
      <p:sp>
        <p:nvSpPr>
          <p:cNvPr id="4" name="Rectangle 3"/>
          <p:cNvSpPr/>
          <p:nvPr/>
        </p:nvSpPr>
        <p:spPr>
          <a:xfrm>
            <a:off x="539552" y="620688"/>
            <a:ext cx="6696744" cy="1200329"/>
          </a:xfrm>
          <a:prstGeom prst="rect">
            <a:avLst/>
          </a:prstGeom>
          <a:noFill/>
        </p:spPr>
        <p:txBody>
          <a:bodyPr wrap="square" lIns="91440" tIns="45720" rIns="91440" bIns="45720">
            <a:spAutoFit/>
            <a:scene3d>
              <a:camera prst="orthographicFront"/>
              <a:lightRig rig="soft" dir="t">
                <a:rot lat="0" lon="0" rev="10800000"/>
              </a:lightRig>
            </a:scene3d>
            <a:sp3d>
              <a:bevelT w="27940" h="12700"/>
              <a:contourClr>
                <a:srgbClr val="DDDDDD"/>
              </a:contourClr>
            </a:sp3d>
          </a:bodyPr>
          <a:lstStyle/>
          <a:p>
            <a:pPr algn="ctr"/>
            <a:r>
              <a:rPr lang="en-US" sz="7200" b="1" cap="none" spc="150" dirty="0" smtClean="0">
                <a:ln w="11430"/>
                <a:solidFill>
                  <a:srgbClr val="F8F8F8"/>
                </a:solidFill>
                <a:effectLst>
                  <a:outerShdw blurRad="25400" algn="tl" rotWithShape="0">
                    <a:srgbClr val="000000">
                      <a:alpha val="43000"/>
                    </a:srgbClr>
                  </a:outerShdw>
                </a:effectLst>
              </a:rPr>
              <a:t>~600</a:t>
            </a:r>
            <a:endParaRPr lang="en-US" sz="7200" b="1" cap="none" spc="150" dirty="0">
              <a:ln w="11430"/>
              <a:solidFill>
                <a:srgbClr val="F8F8F8"/>
              </a:solidFill>
              <a:effectLst>
                <a:outerShdw blurRad="25400" algn="tl" rotWithShape="0">
                  <a:srgbClr val="000000">
                    <a:alpha val="43000"/>
                  </a:srgbClr>
                </a:outerShdw>
              </a:effectLst>
            </a:endParaRPr>
          </a:p>
        </p:txBody>
      </p:sp>
      <p:sp>
        <p:nvSpPr>
          <p:cNvPr id="6" name="Rectangle 27"/>
          <p:cNvSpPr>
            <a:spLocks noChangeArrowheads="1"/>
          </p:cNvSpPr>
          <p:nvPr/>
        </p:nvSpPr>
        <p:spPr bwMode="auto">
          <a:xfrm>
            <a:off x="1115616" y="-1"/>
            <a:ext cx="6932612" cy="811213"/>
          </a:xfrm>
          <a:prstGeom prst="rect">
            <a:avLst/>
          </a:prstGeom>
          <a:noFill/>
          <a:ln w="9525">
            <a:noFill/>
            <a:miter lim="800000"/>
            <a:headEnd/>
            <a:tailEnd/>
          </a:ln>
        </p:spPr>
        <p:txBody>
          <a:bodyPr anchor="ctr"/>
          <a:lstStyle/>
          <a:p>
            <a:pPr algn="ctr" defTabSz="762000"/>
            <a:r>
              <a:rPr lang="en-GB" sz="3200" b="1" dirty="0" smtClean="0">
                <a:solidFill>
                  <a:srgbClr val="000099"/>
                </a:solidFill>
              </a:rPr>
              <a:t>What we can do: Algorithms</a:t>
            </a:r>
            <a:endParaRPr lang="en-GB" sz="3200" b="1" dirty="0">
              <a:solidFill>
                <a:srgbClr val="000099"/>
              </a:solidFill>
            </a:endParaRPr>
          </a:p>
        </p:txBody>
      </p:sp>
    </p:spTree>
    <p:extLst>
      <p:ext uri="{BB962C8B-B14F-4D97-AF65-F5344CB8AC3E}">
        <p14:creationId xmlns:p14="http://schemas.microsoft.com/office/powerpoint/2010/main" val="18464849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sz="half" idx="1"/>
          </p:nvPr>
        </p:nvSpPr>
        <p:spPr>
          <a:xfrm>
            <a:off x="179512" y="822300"/>
            <a:ext cx="4038600" cy="4205287"/>
          </a:xfrm>
        </p:spPr>
        <p:txBody>
          <a:bodyPr/>
          <a:lstStyle/>
          <a:p>
            <a:r>
              <a:rPr lang="en-GB" sz="2000" dirty="0">
                <a:solidFill>
                  <a:srgbClr val="000099"/>
                </a:solidFill>
                <a:latin typeface="Arial" panose="020B0604020202020204" pitchFamily="34" charset="0"/>
                <a:cs typeface="Arial" panose="020B0604020202020204" pitchFamily="34" charset="0"/>
              </a:rPr>
              <a:t>Scripts using the script window</a:t>
            </a:r>
          </a:p>
          <a:p>
            <a:r>
              <a:rPr lang="en-GB" sz="2000" dirty="0" smtClean="0">
                <a:solidFill>
                  <a:srgbClr val="000099"/>
                </a:solidFill>
                <a:latin typeface="Arial" panose="020B0604020202020204" pitchFamily="34" charset="0"/>
                <a:cs typeface="Arial" panose="020B0604020202020204" pitchFamily="34" charset="0"/>
              </a:rPr>
              <a:t>Interactive via </a:t>
            </a:r>
            <a:r>
              <a:rPr lang="en-GB" sz="2000" dirty="0" err="1" smtClean="0">
                <a:solidFill>
                  <a:srgbClr val="000099"/>
                </a:solidFill>
                <a:latin typeface="Arial" panose="020B0604020202020204" pitchFamily="34" charset="0"/>
                <a:cs typeface="Arial" panose="020B0604020202020204" pitchFamily="34" charset="0"/>
              </a:rPr>
              <a:t>iPython</a:t>
            </a:r>
            <a:endParaRPr lang="en-GB" sz="2000" dirty="0" smtClean="0">
              <a:solidFill>
                <a:srgbClr val="000099"/>
              </a:solidFill>
              <a:latin typeface="Arial" panose="020B0604020202020204" pitchFamily="34" charset="0"/>
              <a:cs typeface="Arial" panose="020B0604020202020204" pitchFamily="34" charset="0"/>
            </a:endParaRPr>
          </a:p>
          <a:p>
            <a:r>
              <a:rPr lang="en-GB" sz="2000" dirty="0" smtClean="0">
                <a:solidFill>
                  <a:srgbClr val="000099"/>
                </a:solidFill>
                <a:latin typeface="Arial" panose="020B0604020202020204" pitchFamily="34" charset="0"/>
                <a:cs typeface="Arial" panose="020B0604020202020204" pitchFamily="34" charset="0"/>
              </a:rPr>
              <a:t>Can also be controlled direct from Python without a user interface</a:t>
            </a:r>
            <a:endParaRPr lang="en-GB" sz="2000" dirty="0">
              <a:solidFill>
                <a:srgbClr val="000099"/>
              </a:solidFill>
              <a:latin typeface="Arial" panose="020B0604020202020204" pitchFamily="34" charset="0"/>
              <a:cs typeface="Arial" panose="020B0604020202020204" pitchFamily="34" charset="0"/>
            </a:endParaRPr>
          </a:p>
        </p:txBody>
      </p:sp>
      <p:pic>
        <p:nvPicPr>
          <p:cNvPr id="6" name="Picture 3"/>
          <p:cNvPicPr>
            <a:picLocks noChangeAspect="1" noChangeArrowheads="1"/>
          </p:cNvPicPr>
          <p:nvPr/>
        </p:nvPicPr>
        <p:blipFill>
          <a:blip r:embed="rId3" cstate="print"/>
          <a:srcRect/>
          <a:stretch>
            <a:fillRect/>
          </a:stretch>
        </p:blipFill>
        <p:spPr bwMode="auto">
          <a:xfrm>
            <a:off x="787153" y="4077072"/>
            <a:ext cx="3794381" cy="1916807"/>
          </a:xfrm>
          <a:prstGeom prst="rect">
            <a:avLst/>
          </a:prstGeom>
          <a:noFill/>
          <a:ln w="9525">
            <a:noFill/>
            <a:miter lim="800000"/>
            <a:headEnd/>
            <a:tailEnd/>
          </a:ln>
        </p:spPr>
      </p:pic>
      <p:pic>
        <p:nvPicPr>
          <p:cNvPr id="3" name="Picture 2"/>
          <p:cNvPicPr>
            <a:picLocks noChangeAspect="1"/>
          </p:cNvPicPr>
          <p:nvPr/>
        </p:nvPicPr>
        <p:blipFill rotWithShape="1">
          <a:blip r:embed="rId4"/>
          <a:srcRect l="60867" t="50000" r="2750" b="10520"/>
          <a:stretch/>
        </p:blipFill>
        <p:spPr>
          <a:xfrm>
            <a:off x="2915816" y="2432455"/>
            <a:ext cx="4294113" cy="2621082"/>
          </a:xfrm>
          <a:prstGeom prst="rect">
            <a:avLst/>
          </a:prstGeom>
        </p:spPr>
      </p:pic>
      <p:pic>
        <p:nvPicPr>
          <p:cNvPr id="5" name="Picture 2"/>
          <p:cNvPicPr>
            <a:picLocks noChangeAspect="1" noChangeArrowheads="1"/>
          </p:cNvPicPr>
          <p:nvPr/>
        </p:nvPicPr>
        <p:blipFill>
          <a:blip r:embed="rId5" cstate="print"/>
          <a:srcRect/>
          <a:stretch>
            <a:fillRect/>
          </a:stretch>
        </p:blipFill>
        <p:spPr bwMode="auto">
          <a:xfrm>
            <a:off x="4779847" y="1022734"/>
            <a:ext cx="4203696" cy="2952328"/>
          </a:xfrm>
          <a:prstGeom prst="rect">
            <a:avLst/>
          </a:prstGeom>
          <a:noFill/>
          <a:ln w="9525">
            <a:noFill/>
            <a:miter lim="800000"/>
            <a:headEnd/>
            <a:tailEnd/>
          </a:ln>
        </p:spPr>
      </p:pic>
      <p:sp>
        <p:nvSpPr>
          <p:cNvPr id="8" name="Rectangle 27"/>
          <p:cNvSpPr>
            <a:spLocks noChangeArrowheads="1"/>
          </p:cNvSpPr>
          <p:nvPr/>
        </p:nvSpPr>
        <p:spPr bwMode="auto">
          <a:xfrm>
            <a:off x="1115616" y="-1"/>
            <a:ext cx="6932612" cy="811213"/>
          </a:xfrm>
          <a:prstGeom prst="rect">
            <a:avLst/>
          </a:prstGeom>
          <a:noFill/>
          <a:ln w="9525">
            <a:noFill/>
            <a:miter lim="800000"/>
            <a:headEnd/>
            <a:tailEnd/>
          </a:ln>
        </p:spPr>
        <p:txBody>
          <a:bodyPr anchor="ctr"/>
          <a:lstStyle/>
          <a:p>
            <a:pPr algn="ctr" defTabSz="762000"/>
            <a:r>
              <a:rPr lang="en-GB" sz="3200" b="1" dirty="0" smtClean="0">
                <a:solidFill>
                  <a:srgbClr val="000099"/>
                </a:solidFill>
              </a:rPr>
              <a:t>What we can do: Scripting</a:t>
            </a:r>
            <a:endParaRPr lang="en-GB" sz="3200" b="1" dirty="0">
              <a:solidFill>
                <a:srgbClr val="000099"/>
              </a:solidFill>
            </a:endParaRPr>
          </a:p>
        </p:txBody>
      </p:sp>
    </p:spTree>
    <p:extLst>
      <p:ext uri="{BB962C8B-B14F-4D97-AF65-F5344CB8AC3E}">
        <p14:creationId xmlns:p14="http://schemas.microsoft.com/office/powerpoint/2010/main" val="34277303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506" y="885943"/>
            <a:ext cx="7488832" cy="5981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27"/>
          <p:cNvSpPr>
            <a:spLocks noChangeArrowheads="1"/>
          </p:cNvSpPr>
          <p:nvPr/>
        </p:nvSpPr>
        <p:spPr bwMode="auto">
          <a:xfrm>
            <a:off x="1115616" y="-1"/>
            <a:ext cx="6932612" cy="811213"/>
          </a:xfrm>
          <a:prstGeom prst="rect">
            <a:avLst/>
          </a:prstGeom>
          <a:noFill/>
          <a:ln w="9525">
            <a:noFill/>
            <a:miter lim="800000"/>
            <a:headEnd/>
            <a:tailEnd/>
          </a:ln>
        </p:spPr>
        <p:txBody>
          <a:bodyPr anchor="ctr"/>
          <a:lstStyle/>
          <a:p>
            <a:pPr algn="ctr" defTabSz="762000"/>
            <a:r>
              <a:rPr lang="en-GB" sz="3200" b="1" dirty="0" smtClean="0">
                <a:solidFill>
                  <a:srgbClr val="000099"/>
                </a:solidFill>
              </a:rPr>
              <a:t>What we can do: </a:t>
            </a:r>
            <a:r>
              <a:rPr lang="en-GB" sz="3200" b="1" dirty="0" err="1" smtClean="0">
                <a:solidFill>
                  <a:srgbClr val="000099"/>
                </a:solidFill>
              </a:rPr>
              <a:t>MantidPlot</a:t>
            </a:r>
            <a:endParaRPr lang="en-GB" sz="3200" b="1" dirty="0">
              <a:solidFill>
                <a:srgbClr val="000099"/>
              </a:solidFill>
            </a:endParaRPr>
          </a:p>
        </p:txBody>
      </p:sp>
      <p:grpSp>
        <p:nvGrpSpPr>
          <p:cNvPr id="19" name="Group 18"/>
          <p:cNvGrpSpPr/>
          <p:nvPr/>
        </p:nvGrpSpPr>
        <p:grpSpPr>
          <a:xfrm>
            <a:off x="3711474" y="116632"/>
            <a:ext cx="4614864" cy="4241056"/>
            <a:chOff x="3711474" y="116632"/>
            <a:chExt cx="4614864" cy="4241056"/>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8576" t="21132" b="41641"/>
            <a:stretch/>
          </p:blipFill>
          <p:spPr bwMode="auto">
            <a:xfrm>
              <a:off x="3711474" y="116632"/>
              <a:ext cx="2605379" cy="3616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6695520" y="2153229"/>
              <a:ext cx="1630818" cy="22044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p:cNvSpPr/>
            <p:nvPr/>
          </p:nvSpPr>
          <p:spPr>
            <a:xfrm>
              <a:off x="3711475" y="116632"/>
              <a:ext cx="2605378" cy="36160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Straight Connector 6"/>
            <p:cNvCxnSpPr/>
            <p:nvPr/>
          </p:nvCxnSpPr>
          <p:spPr>
            <a:xfrm flipH="1" flipV="1">
              <a:off x="6316853" y="162296"/>
              <a:ext cx="378667" cy="199093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flipV="1">
              <a:off x="6316852" y="3732718"/>
              <a:ext cx="378668" cy="591108"/>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3683886" y="2492896"/>
            <a:ext cx="4642452" cy="4365105"/>
            <a:chOff x="3683886" y="2492896"/>
            <a:chExt cx="4642452" cy="4365105"/>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78576" t="58200"/>
            <a:stretch/>
          </p:blipFill>
          <p:spPr bwMode="auto">
            <a:xfrm>
              <a:off x="3683886" y="2492896"/>
              <a:ext cx="2690946" cy="41935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6695520" y="4357689"/>
              <a:ext cx="1630818" cy="25003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p:cNvSpPr/>
            <p:nvPr/>
          </p:nvSpPr>
          <p:spPr>
            <a:xfrm>
              <a:off x="3711474" y="2564904"/>
              <a:ext cx="2605377" cy="410703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Connector 14"/>
            <p:cNvCxnSpPr/>
            <p:nvPr/>
          </p:nvCxnSpPr>
          <p:spPr>
            <a:xfrm flipH="1" flipV="1">
              <a:off x="6319928" y="2564904"/>
              <a:ext cx="378668" cy="179278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6316851" y="6671939"/>
              <a:ext cx="393003" cy="186062"/>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8485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764704"/>
            <a:ext cx="7602560" cy="6093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27"/>
          <p:cNvSpPr>
            <a:spLocks noChangeArrowheads="1"/>
          </p:cNvSpPr>
          <p:nvPr/>
        </p:nvSpPr>
        <p:spPr bwMode="auto">
          <a:xfrm>
            <a:off x="1115616" y="-1"/>
            <a:ext cx="6932612" cy="811213"/>
          </a:xfrm>
          <a:prstGeom prst="rect">
            <a:avLst/>
          </a:prstGeom>
          <a:noFill/>
          <a:ln w="9525">
            <a:noFill/>
            <a:miter lim="800000"/>
            <a:headEnd/>
            <a:tailEnd/>
          </a:ln>
        </p:spPr>
        <p:txBody>
          <a:bodyPr anchor="ctr"/>
          <a:lstStyle/>
          <a:p>
            <a:pPr algn="ctr" defTabSz="762000"/>
            <a:r>
              <a:rPr lang="en-GB" sz="3200" b="1" dirty="0" smtClean="0">
                <a:solidFill>
                  <a:srgbClr val="000099"/>
                </a:solidFill>
              </a:rPr>
              <a:t>What we can do: </a:t>
            </a:r>
            <a:r>
              <a:rPr lang="en-GB" sz="3200" b="1" dirty="0" err="1" smtClean="0">
                <a:solidFill>
                  <a:srgbClr val="000099"/>
                </a:solidFill>
              </a:rPr>
              <a:t>MantidPlot</a:t>
            </a:r>
            <a:endParaRPr lang="en-GB" sz="3200" b="1" dirty="0">
              <a:solidFill>
                <a:srgbClr val="000099"/>
              </a:solidFill>
            </a:endParaRPr>
          </a:p>
        </p:txBody>
      </p:sp>
    </p:spTree>
    <p:extLst>
      <p:ext uri="{BB962C8B-B14F-4D97-AF65-F5344CB8AC3E}">
        <p14:creationId xmlns:p14="http://schemas.microsoft.com/office/powerpoint/2010/main" val="2289417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3"/>
          <a:stretch>
            <a:fillRect/>
          </a:stretch>
        </p:blipFill>
        <p:spPr>
          <a:xfrm>
            <a:off x="-7857" y="755763"/>
            <a:ext cx="4470901" cy="2904060"/>
          </a:xfrm>
          <a:prstGeom prst="rect">
            <a:avLst/>
          </a:prstGeom>
        </p:spPr>
      </p:pic>
      <p:pic>
        <p:nvPicPr>
          <p:cNvPr id="5" name="Picture 4"/>
          <p:cNvPicPr>
            <a:picLocks noChangeAspect="1"/>
          </p:cNvPicPr>
          <p:nvPr/>
        </p:nvPicPr>
        <p:blipFill>
          <a:blip r:embed="rId4"/>
          <a:stretch>
            <a:fillRect/>
          </a:stretch>
        </p:blipFill>
        <p:spPr>
          <a:xfrm>
            <a:off x="2595747" y="2780928"/>
            <a:ext cx="6548253" cy="3519686"/>
          </a:xfrm>
          <a:prstGeom prst="rect">
            <a:avLst/>
          </a:prstGeom>
        </p:spPr>
      </p:pic>
      <p:sp>
        <p:nvSpPr>
          <p:cNvPr id="7" name="Circular Arrow 6"/>
          <p:cNvSpPr/>
          <p:nvPr/>
        </p:nvSpPr>
        <p:spPr bwMode="auto">
          <a:xfrm rot="2535598">
            <a:off x="4359401" y="1780072"/>
            <a:ext cx="1008112" cy="1152128"/>
          </a:xfrm>
          <a:prstGeom prst="circular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8" name="Circular Arrow 7"/>
          <p:cNvSpPr/>
          <p:nvPr/>
        </p:nvSpPr>
        <p:spPr bwMode="auto">
          <a:xfrm rot="13491394">
            <a:off x="1842299" y="3475709"/>
            <a:ext cx="1008112" cy="1152128"/>
          </a:xfrm>
          <a:prstGeom prst="circular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9" name="TextBox 8"/>
          <p:cNvSpPr txBox="1"/>
          <p:nvPr/>
        </p:nvSpPr>
        <p:spPr>
          <a:xfrm>
            <a:off x="5471374" y="2402105"/>
            <a:ext cx="2664296" cy="369332"/>
          </a:xfrm>
          <a:prstGeom prst="rect">
            <a:avLst/>
          </a:prstGeom>
          <a:noFill/>
        </p:spPr>
        <p:txBody>
          <a:bodyPr wrap="square" rtlCol="0">
            <a:spAutoFit/>
          </a:bodyPr>
          <a:lstStyle/>
          <a:p>
            <a:r>
              <a:rPr lang="en-GB" dirty="0" smtClean="0"/>
              <a:t>Unwrapped 2D View</a:t>
            </a:r>
            <a:endParaRPr lang="en-GB" dirty="0"/>
          </a:p>
        </p:txBody>
      </p:sp>
      <p:sp>
        <p:nvSpPr>
          <p:cNvPr id="10" name="TextBox 9"/>
          <p:cNvSpPr txBox="1"/>
          <p:nvPr/>
        </p:nvSpPr>
        <p:spPr>
          <a:xfrm>
            <a:off x="757088" y="3635805"/>
            <a:ext cx="2664296" cy="369332"/>
          </a:xfrm>
          <a:prstGeom prst="rect">
            <a:avLst/>
          </a:prstGeom>
          <a:noFill/>
        </p:spPr>
        <p:txBody>
          <a:bodyPr wrap="square" rtlCol="0">
            <a:spAutoFit/>
          </a:bodyPr>
          <a:lstStyle/>
          <a:p>
            <a:r>
              <a:rPr lang="en-GB" dirty="0" smtClean="0"/>
              <a:t>3D View</a:t>
            </a:r>
            <a:endParaRPr lang="en-GB" dirty="0"/>
          </a:p>
        </p:txBody>
      </p:sp>
      <p:sp>
        <p:nvSpPr>
          <p:cNvPr id="13" name="Rectangle 27"/>
          <p:cNvSpPr>
            <a:spLocks noChangeArrowheads="1"/>
          </p:cNvSpPr>
          <p:nvPr/>
        </p:nvSpPr>
        <p:spPr bwMode="auto">
          <a:xfrm>
            <a:off x="1115616" y="-1"/>
            <a:ext cx="6932612" cy="811213"/>
          </a:xfrm>
          <a:prstGeom prst="rect">
            <a:avLst/>
          </a:prstGeom>
          <a:noFill/>
          <a:ln w="9525">
            <a:noFill/>
            <a:miter lim="800000"/>
            <a:headEnd/>
            <a:tailEnd/>
          </a:ln>
        </p:spPr>
        <p:txBody>
          <a:bodyPr anchor="ctr"/>
          <a:lstStyle/>
          <a:p>
            <a:pPr algn="ctr" defTabSz="762000"/>
            <a:r>
              <a:rPr lang="en-GB" sz="3200" b="1" dirty="0" smtClean="0">
                <a:solidFill>
                  <a:srgbClr val="000099"/>
                </a:solidFill>
              </a:rPr>
              <a:t>What we can do: Instrument View</a:t>
            </a:r>
            <a:endParaRPr lang="en-GB" sz="3200" b="1" dirty="0">
              <a:solidFill>
                <a:srgbClr val="000099"/>
              </a:solidFill>
            </a:endParaRPr>
          </a:p>
        </p:txBody>
      </p:sp>
    </p:spTree>
    <p:extLst>
      <p:ext uri="{BB962C8B-B14F-4D97-AF65-F5344CB8AC3E}">
        <p14:creationId xmlns:p14="http://schemas.microsoft.com/office/powerpoint/2010/main" val="211166686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28561"/>
          <a:stretch/>
        </p:blipFill>
        <p:spPr bwMode="auto">
          <a:xfrm>
            <a:off x="467544" y="692696"/>
            <a:ext cx="7200800" cy="4489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80847" r="63088"/>
          <a:stretch/>
        </p:blipFill>
        <p:spPr bwMode="auto">
          <a:xfrm>
            <a:off x="539552" y="5379244"/>
            <a:ext cx="2079944" cy="9418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57200" y="-171450"/>
            <a:ext cx="8229600" cy="1143000"/>
          </a:xfrm>
        </p:spPr>
        <p:txBody>
          <a:bodyPr/>
          <a:lstStyle/>
          <a:p>
            <a:r>
              <a:rPr lang="en-GB" sz="3200" b="1" dirty="0" smtClean="0">
                <a:solidFill>
                  <a:srgbClr val="000099"/>
                </a:solidFill>
                <a:latin typeface="Arial" panose="020B0604020202020204" pitchFamily="34" charset="0"/>
                <a:cs typeface="Arial" panose="020B0604020202020204" pitchFamily="34" charset="0"/>
              </a:rPr>
              <a:t>Use: ISIS</a:t>
            </a:r>
            <a:endParaRPr lang="en-GB" sz="3200" b="1" dirty="0">
              <a:solidFill>
                <a:srgbClr val="0000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14326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25384006"/>
              </p:ext>
            </p:extLst>
          </p:nvPr>
        </p:nvGraphicFramePr>
        <p:xfrm>
          <a:off x="467544" y="1052736"/>
          <a:ext cx="8229599" cy="3704025"/>
        </p:xfrm>
        <a:graphic>
          <a:graphicData uri="http://schemas.openxmlformats.org/drawingml/2006/table">
            <a:tbl>
              <a:tblPr/>
              <a:tblGrid>
                <a:gridCol w="1088839"/>
                <a:gridCol w="810299"/>
                <a:gridCol w="759655"/>
                <a:gridCol w="746994"/>
                <a:gridCol w="709012"/>
                <a:gridCol w="493776"/>
                <a:gridCol w="683690"/>
                <a:gridCol w="709012"/>
                <a:gridCol w="607724"/>
                <a:gridCol w="797638"/>
                <a:gridCol w="822960"/>
              </a:tblGrid>
              <a:tr h="379828">
                <a:tc>
                  <a:txBody>
                    <a:bodyPr/>
                    <a:lstStyle/>
                    <a:p>
                      <a:pPr algn="l" fontAlgn="b"/>
                      <a:r>
                        <a:rPr lang="en-US" sz="1200" b="0" i="0" u="none" strike="noStrike">
                          <a:solidFill>
                            <a:srgbClr val="000000"/>
                          </a:solidFill>
                          <a:effectLst/>
                          <a:latin typeface="Calibri"/>
                        </a:rPr>
                        <a:t>Beamlines</a:t>
                      </a:r>
                    </a:p>
                  </a:txBody>
                  <a:tcPr marL="12661" marR="12661" marT="12661" marB="0" anchor="b">
                    <a:lnL>
                      <a:noFill/>
                    </a:lnL>
                    <a:lnR>
                      <a:noFill/>
                    </a:lnR>
                    <a:lnT>
                      <a:noFill/>
                    </a:lnT>
                    <a:lnB>
                      <a:noFill/>
                    </a:lnB>
                  </a:tcPr>
                </a:tc>
                <a:tc>
                  <a:txBody>
                    <a:bodyPr/>
                    <a:lstStyle/>
                    <a:p>
                      <a:pPr algn="l" fontAlgn="b"/>
                      <a:r>
                        <a:rPr lang="en-US" sz="1200" b="0" i="0" u="none" strike="noStrike">
                          <a:solidFill>
                            <a:srgbClr val="000000"/>
                          </a:solidFill>
                          <a:effectLst/>
                          <a:latin typeface="Calibri"/>
                        </a:rPr>
                        <a:t>Inspection</a:t>
                      </a:r>
                    </a:p>
                  </a:txBody>
                  <a:tcPr marL="12661" marR="12661" marT="1266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Calibration</a:t>
                      </a:r>
                    </a:p>
                  </a:txBody>
                  <a:tcPr marL="12661" marR="12661" marT="1266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Reduction</a:t>
                      </a:r>
                    </a:p>
                  </a:txBody>
                  <a:tcPr marL="12661" marR="12661" marT="1266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Auto-Reduction</a:t>
                      </a:r>
                    </a:p>
                  </a:txBody>
                  <a:tcPr marL="12661" marR="12661" marT="1266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Fitting</a:t>
                      </a:r>
                    </a:p>
                  </a:txBody>
                  <a:tcPr marL="12661" marR="12661" marT="1266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Modeling</a:t>
                      </a:r>
                    </a:p>
                  </a:txBody>
                  <a:tcPr marL="12661" marR="12661" marT="1266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Live Data </a:t>
                      </a:r>
                    </a:p>
                  </a:txBody>
                  <a:tcPr marL="12661" marR="12661" marT="1266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Event Filtering</a:t>
                      </a:r>
                    </a:p>
                  </a:txBody>
                  <a:tcPr marL="12661" marR="12661" marT="1266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MantidplotPublication</a:t>
                      </a:r>
                    </a:p>
                  </a:txBody>
                  <a:tcPr marL="12661" marR="12661" marT="12661"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Calibri"/>
                        </a:rPr>
                        <a:t>Experiment Planning</a:t>
                      </a:r>
                    </a:p>
                  </a:txBody>
                  <a:tcPr marL="12661" marR="12661" marT="12661" marB="0" anchor="b">
                    <a:lnL>
                      <a:noFill/>
                    </a:lnL>
                    <a:lnR>
                      <a:noFill/>
                    </a:lnR>
                    <a:lnT>
                      <a:noFill/>
                    </a:lnT>
                    <a:lnB w="6350" cap="flat" cmpd="sng" algn="ctr">
                      <a:solidFill>
                        <a:srgbClr val="000000"/>
                      </a:solidFill>
                      <a:prstDash val="solid"/>
                      <a:round/>
                      <a:headEnd type="none" w="med" len="med"/>
                      <a:tailEnd type="none" w="med" len="med"/>
                    </a:lnB>
                  </a:tcPr>
                </a:tc>
              </a:tr>
              <a:tr h="194978">
                <a:tc>
                  <a:txBody>
                    <a:bodyPr/>
                    <a:lstStyle/>
                    <a:p>
                      <a:pPr algn="l" fontAlgn="b"/>
                      <a:r>
                        <a:rPr lang="en-US" sz="1200" b="0" i="0" u="none" strike="noStrike">
                          <a:solidFill>
                            <a:srgbClr val="000000"/>
                          </a:solidFill>
                          <a:effectLst/>
                          <a:latin typeface="Calibri"/>
                        </a:rPr>
                        <a:t>USANS</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FFFF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Nomad</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FF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Basis</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SNAP</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REFM</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REFL</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CNCS</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94978">
                <a:tc>
                  <a:txBody>
                    <a:bodyPr/>
                    <a:lstStyle/>
                    <a:p>
                      <a:pPr algn="l" fontAlgn="b"/>
                      <a:r>
                        <a:rPr lang="en-US" sz="1200" b="0" i="0" u="none" strike="noStrike">
                          <a:solidFill>
                            <a:srgbClr val="000000"/>
                          </a:solidFill>
                          <a:effectLst/>
                          <a:latin typeface="Calibri"/>
                        </a:rPr>
                        <a:t>EQSANS</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FFFF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VULCAN</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Corelli</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FFFF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FFFF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Powgen</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Mandi</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Topaz</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FFFF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Hyspec</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94978">
                <a:tc>
                  <a:txBody>
                    <a:bodyPr/>
                    <a:lstStyle/>
                    <a:p>
                      <a:pPr algn="l" fontAlgn="b"/>
                      <a:r>
                        <a:rPr lang="en-US" sz="1200" b="0" i="0" u="none" strike="noStrike">
                          <a:solidFill>
                            <a:srgbClr val="000000"/>
                          </a:solidFill>
                          <a:effectLst/>
                          <a:latin typeface="Calibri"/>
                        </a:rPr>
                        <a:t>Vision</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r>
              <a:tr h="194978">
                <a:tc>
                  <a:txBody>
                    <a:bodyPr/>
                    <a:lstStyle/>
                    <a:p>
                      <a:pPr algn="l" fontAlgn="b"/>
                      <a:r>
                        <a:rPr lang="en-US" sz="1200" b="0" i="0" u="none" strike="noStrike">
                          <a:solidFill>
                            <a:srgbClr val="000000"/>
                          </a:solidFill>
                          <a:effectLst/>
                          <a:latin typeface="Calibri"/>
                        </a:rPr>
                        <a:t>SEQUOIA</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FFFF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r h="194978">
                <a:tc>
                  <a:txBody>
                    <a:bodyPr/>
                    <a:lstStyle/>
                    <a:p>
                      <a:pPr algn="l" fontAlgn="b"/>
                      <a:r>
                        <a:rPr lang="en-US" sz="1200" b="0" i="0" u="none" strike="noStrike">
                          <a:solidFill>
                            <a:srgbClr val="000000"/>
                          </a:solidFill>
                          <a:effectLst/>
                          <a:latin typeface="Calibri"/>
                        </a:rPr>
                        <a:t>ARCS</a:t>
                      </a:r>
                    </a:p>
                  </a:txBody>
                  <a:tcPr marL="12661" marR="12661" marT="12661"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008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r>
                        <a:rPr lang="en-US" sz="1200" b="0" i="0" u="none" strike="noStrike" dirty="0">
                          <a:solidFill>
                            <a:srgbClr val="000000"/>
                          </a:solidFill>
                          <a:effectLst/>
                          <a:latin typeface="Calibri"/>
                        </a:rPr>
                        <a:t> </a:t>
                      </a:r>
                    </a:p>
                  </a:txBody>
                  <a:tcPr marL="12661" marR="12661" marT="12661"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529775053"/>
              </p:ext>
            </p:extLst>
          </p:nvPr>
        </p:nvGraphicFramePr>
        <p:xfrm>
          <a:off x="467544" y="4975531"/>
          <a:ext cx="1905000" cy="586740"/>
        </p:xfrm>
        <a:graphic>
          <a:graphicData uri="http://schemas.openxmlformats.org/drawingml/2006/table">
            <a:tbl>
              <a:tblPr/>
              <a:tblGrid>
                <a:gridCol w="1092200"/>
                <a:gridCol w="812800"/>
              </a:tblGrid>
              <a:tr h="190500">
                <a:tc>
                  <a:txBody>
                    <a:bodyPr/>
                    <a:lstStyle/>
                    <a:p>
                      <a:pPr algn="l" fontAlgn="b"/>
                      <a:r>
                        <a:rPr lang="en-US" sz="1200" b="0" i="0" u="none" strike="noStrike" dirty="0">
                          <a:solidFill>
                            <a:srgbClr val="000000"/>
                          </a:solidFill>
                          <a:effectLst/>
                          <a:latin typeface="Calibri"/>
                        </a:rPr>
                        <a:t>&gt;50% usage</a:t>
                      </a:r>
                    </a:p>
                  </a:txBody>
                  <a:tcPr marL="12700" marR="12700" marT="12700"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 </a:t>
                      </a:r>
                    </a:p>
                  </a:txBody>
                  <a:tcPr marL="12700" marR="12700" marT="12700" marB="0" anchor="b">
                    <a:lnL>
                      <a:noFill/>
                    </a:lnL>
                    <a:lnR>
                      <a:noFill/>
                    </a:lnR>
                    <a:lnT>
                      <a:noFill/>
                    </a:lnT>
                    <a:lnB>
                      <a:noFill/>
                    </a:lnB>
                    <a:solidFill>
                      <a:srgbClr val="008000"/>
                    </a:solidFill>
                  </a:tcPr>
                </a:tc>
              </a:tr>
              <a:tr h="190500">
                <a:tc>
                  <a:txBody>
                    <a:bodyPr/>
                    <a:lstStyle/>
                    <a:p>
                      <a:pPr algn="l" fontAlgn="b"/>
                      <a:r>
                        <a:rPr lang="en-US" sz="1200" b="0" i="0" u="none" strike="noStrike">
                          <a:solidFill>
                            <a:srgbClr val="000000"/>
                          </a:solidFill>
                          <a:effectLst/>
                          <a:latin typeface="Calibri"/>
                        </a:rPr>
                        <a:t>Ocasional usage</a:t>
                      </a:r>
                    </a:p>
                  </a:txBody>
                  <a:tcPr marL="12700" marR="12700" marT="12700" marB="0" anchor="b">
                    <a:lnL>
                      <a:noFill/>
                    </a:lnL>
                    <a:lnR>
                      <a:noFill/>
                    </a:lnR>
                    <a:lnT>
                      <a:noFill/>
                    </a:lnT>
                    <a:lnB>
                      <a:noFill/>
                    </a:lnB>
                  </a:tcPr>
                </a:tc>
                <a:tc>
                  <a:txBody>
                    <a:bodyPr/>
                    <a:lstStyle/>
                    <a:p>
                      <a:pPr algn="l" fontAlgn="b"/>
                      <a:r>
                        <a:rPr lang="en-US" sz="1200" b="0" i="0" u="none" strike="noStrike">
                          <a:solidFill>
                            <a:srgbClr val="FFFF00"/>
                          </a:solidFill>
                          <a:effectLst/>
                          <a:latin typeface="Calibri"/>
                        </a:rPr>
                        <a:t> </a:t>
                      </a:r>
                    </a:p>
                  </a:txBody>
                  <a:tcPr marL="12700" marR="12700" marT="12700" marB="0" anchor="b">
                    <a:lnL>
                      <a:noFill/>
                    </a:lnL>
                    <a:lnR>
                      <a:noFill/>
                    </a:lnR>
                    <a:lnT>
                      <a:noFill/>
                    </a:lnT>
                    <a:lnB>
                      <a:noFill/>
                    </a:lnB>
                    <a:solidFill>
                      <a:srgbClr val="FFFF00"/>
                    </a:solidFill>
                  </a:tcPr>
                </a:tc>
              </a:tr>
              <a:tr h="190500">
                <a:tc>
                  <a:txBody>
                    <a:bodyPr/>
                    <a:lstStyle/>
                    <a:p>
                      <a:pPr algn="l" fontAlgn="b"/>
                      <a:r>
                        <a:rPr lang="en-US" sz="1200" b="0" i="0" u="none" strike="noStrike">
                          <a:solidFill>
                            <a:srgbClr val="000000"/>
                          </a:solidFill>
                          <a:effectLst/>
                          <a:latin typeface="Calibri"/>
                        </a:rPr>
                        <a:t>No usage</a:t>
                      </a:r>
                    </a:p>
                  </a:txBody>
                  <a:tcPr marL="12700" marR="12700" marT="12700" marB="0" anchor="b">
                    <a:lnL>
                      <a:noFill/>
                    </a:lnL>
                    <a:lnR>
                      <a:noFill/>
                    </a:lnR>
                    <a:lnT>
                      <a:noFill/>
                    </a:lnT>
                    <a:lnB>
                      <a:noFill/>
                    </a:lnB>
                  </a:tcPr>
                </a:tc>
                <a:tc>
                  <a:txBody>
                    <a:bodyPr/>
                    <a:lstStyle/>
                    <a:p>
                      <a:pPr algn="l" fontAlgn="b"/>
                      <a:r>
                        <a:rPr lang="en-US" sz="1200" b="0" i="0" u="none" strike="noStrike" dirty="0">
                          <a:solidFill>
                            <a:srgbClr val="000000"/>
                          </a:solidFill>
                          <a:effectLst/>
                          <a:latin typeface="Calibri"/>
                        </a:rPr>
                        <a:t> </a:t>
                      </a:r>
                    </a:p>
                  </a:txBody>
                  <a:tcPr marL="12700" marR="12700" marT="12700" marB="0" anchor="b">
                    <a:lnL>
                      <a:noFill/>
                    </a:lnL>
                    <a:lnR>
                      <a:noFill/>
                    </a:lnR>
                    <a:lnT>
                      <a:noFill/>
                    </a:lnT>
                    <a:lnB>
                      <a:noFill/>
                    </a:lnB>
                    <a:solidFill>
                      <a:srgbClr val="FF0000"/>
                    </a:solidFill>
                  </a:tcPr>
                </a:tc>
              </a:tr>
            </a:tbl>
          </a:graphicData>
        </a:graphic>
      </p:graphicFrame>
      <p:sp>
        <p:nvSpPr>
          <p:cNvPr id="7" name="Title 1"/>
          <p:cNvSpPr>
            <a:spLocks noGrp="1"/>
          </p:cNvSpPr>
          <p:nvPr>
            <p:ph type="title"/>
          </p:nvPr>
        </p:nvSpPr>
        <p:spPr>
          <a:xfrm>
            <a:off x="457200" y="-171450"/>
            <a:ext cx="8229600" cy="1143000"/>
          </a:xfrm>
        </p:spPr>
        <p:txBody>
          <a:bodyPr/>
          <a:lstStyle/>
          <a:p>
            <a:r>
              <a:rPr lang="en-GB" sz="3200" b="1" dirty="0" smtClean="0">
                <a:solidFill>
                  <a:srgbClr val="000099"/>
                </a:solidFill>
                <a:latin typeface="Arial" panose="020B0604020202020204" pitchFamily="34" charset="0"/>
                <a:cs typeface="Arial" panose="020B0604020202020204" pitchFamily="34" charset="0"/>
              </a:rPr>
              <a:t>Use: SNS</a:t>
            </a:r>
            <a:endParaRPr lang="en-GB" sz="3200" b="1" dirty="0">
              <a:solidFill>
                <a:srgbClr val="000099"/>
              </a:solidFill>
              <a:latin typeface="Arial" panose="020B0604020202020204" pitchFamily="34" charset="0"/>
              <a:cs typeface="Arial" panose="020B0604020202020204" pitchFamily="34" charset="0"/>
            </a:endParaRPr>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02198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07505" y="0"/>
            <a:ext cx="8856981"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Data Analysis </a:t>
            </a:r>
            <a:r>
              <a:rPr lang="en-GB" altLang="en-US" sz="2800" b="1" dirty="0">
                <a:solidFill>
                  <a:srgbClr val="000099"/>
                </a:solidFill>
                <a:latin typeface="Arial" panose="020B0604020202020204" pitchFamily="34" charset="0"/>
                <a:cs typeface="Arial" panose="020B0604020202020204" pitchFamily="34" charset="0"/>
              </a:rPr>
              <a:t>of </a:t>
            </a:r>
            <a:r>
              <a:rPr lang="en-GB" altLang="en-US" sz="2800" b="1" dirty="0" smtClean="0">
                <a:solidFill>
                  <a:srgbClr val="000099"/>
                </a:solidFill>
                <a:latin typeface="Arial" panose="020B0604020202020204" pitchFamily="34" charset="0"/>
                <a:cs typeface="Arial" panose="020B0604020202020204" pitchFamily="34" charset="0"/>
              </a:rPr>
              <a:t>QENS Experiments at ISIS</a:t>
            </a:r>
          </a:p>
        </p:txBody>
      </p:sp>
      <p:pic>
        <p:nvPicPr>
          <p:cNvPr id="5122" name="Picture 2" descr="Schematic of the IRIS spectrometer (Arthur Lov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945813"/>
            <a:ext cx="2029754" cy="151216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131840" y="1276036"/>
            <a:ext cx="2808312" cy="369332"/>
          </a:xfrm>
          <a:prstGeom prst="rect">
            <a:avLst/>
          </a:prstGeom>
          <a:solidFill>
            <a:srgbClr val="FFC000"/>
          </a:solidFill>
        </p:spPr>
        <p:txBody>
          <a:bodyPr wrap="square" rtlCol="0">
            <a:spAutoFit/>
          </a:bodyPr>
          <a:lstStyle/>
          <a:p>
            <a:pPr algn="ctr"/>
            <a:r>
              <a:rPr lang="en-GB" dirty="0" smtClean="0"/>
              <a:t>Indirect Data Reduction</a:t>
            </a:r>
            <a:endParaRPr lang="en-GB" dirty="0"/>
          </a:p>
        </p:txBody>
      </p:sp>
      <p:sp>
        <p:nvSpPr>
          <p:cNvPr id="50" name="TextBox 49"/>
          <p:cNvSpPr txBox="1"/>
          <p:nvPr/>
        </p:nvSpPr>
        <p:spPr>
          <a:xfrm>
            <a:off x="3167841" y="2252717"/>
            <a:ext cx="2808312" cy="369332"/>
          </a:xfrm>
          <a:prstGeom prst="rect">
            <a:avLst/>
          </a:prstGeom>
          <a:solidFill>
            <a:srgbClr val="FFC000"/>
          </a:solidFill>
        </p:spPr>
        <p:txBody>
          <a:bodyPr wrap="square" rtlCol="0">
            <a:spAutoFit/>
          </a:bodyPr>
          <a:lstStyle/>
          <a:p>
            <a:pPr algn="ctr"/>
            <a:r>
              <a:rPr lang="en-GB" dirty="0" smtClean="0"/>
              <a:t>Indirect Data Analysis</a:t>
            </a:r>
            <a:endParaRPr lang="en-GB" dirty="0"/>
          </a:p>
        </p:txBody>
      </p:sp>
      <p:sp>
        <p:nvSpPr>
          <p:cNvPr id="51" name="TextBox 50"/>
          <p:cNvSpPr txBox="1"/>
          <p:nvPr/>
        </p:nvSpPr>
        <p:spPr>
          <a:xfrm>
            <a:off x="2530442" y="3273315"/>
            <a:ext cx="1153943" cy="369332"/>
          </a:xfrm>
          <a:prstGeom prst="rect">
            <a:avLst/>
          </a:prstGeom>
          <a:solidFill>
            <a:srgbClr val="FFC000"/>
          </a:solidFill>
        </p:spPr>
        <p:txBody>
          <a:bodyPr wrap="square" rtlCol="0">
            <a:spAutoFit/>
          </a:bodyPr>
          <a:lstStyle/>
          <a:p>
            <a:pPr algn="ctr"/>
            <a:r>
              <a:rPr lang="en-GB" dirty="0" smtClean="0"/>
              <a:t>EISF</a:t>
            </a:r>
            <a:endParaRPr lang="en-GB" dirty="0"/>
          </a:p>
        </p:txBody>
      </p:sp>
      <p:sp>
        <p:nvSpPr>
          <p:cNvPr id="52" name="TextBox 51"/>
          <p:cNvSpPr txBox="1"/>
          <p:nvPr/>
        </p:nvSpPr>
        <p:spPr>
          <a:xfrm>
            <a:off x="3839326" y="3273315"/>
            <a:ext cx="1153943" cy="369332"/>
          </a:xfrm>
          <a:prstGeom prst="rect">
            <a:avLst/>
          </a:prstGeom>
          <a:solidFill>
            <a:srgbClr val="FFC000"/>
          </a:solidFill>
        </p:spPr>
        <p:txBody>
          <a:bodyPr wrap="square" rtlCol="0">
            <a:spAutoFit/>
          </a:bodyPr>
          <a:lstStyle/>
          <a:p>
            <a:pPr algn="ctr"/>
            <a:r>
              <a:rPr lang="en-GB" dirty="0" smtClean="0"/>
              <a:t>MSD</a:t>
            </a:r>
            <a:endParaRPr lang="en-GB" dirty="0"/>
          </a:p>
        </p:txBody>
      </p:sp>
      <p:sp>
        <p:nvSpPr>
          <p:cNvPr id="53" name="TextBox 52"/>
          <p:cNvSpPr txBox="1"/>
          <p:nvPr/>
        </p:nvSpPr>
        <p:spPr>
          <a:xfrm>
            <a:off x="2554868" y="3933056"/>
            <a:ext cx="1153943" cy="369332"/>
          </a:xfrm>
          <a:prstGeom prst="rect">
            <a:avLst/>
          </a:prstGeom>
          <a:solidFill>
            <a:srgbClr val="FFC000"/>
          </a:solidFill>
        </p:spPr>
        <p:txBody>
          <a:bodyPr wrap="square" rtlCol="0">
            <a:spAutoFit/>
          </a:bodyPr>
          <a:lstStyle/>
          <a:p>
            <a:pPr algn="ctr"/>
            <a:r>
              <a:rPr lang="en-GB" dirty="0" smtClean="0"/>
              <a:t>I(</a:t>
            </a:r>
            <a:r>
              <a:rPr lang="en-GB" dirty="0" err="1" smtClean="0"/>
              <a:t>Q,t</a:t>
            </a:r>
            <a:r>
              <a:rPr lang="en-GB" dirty="0" smtClean="0"/>
              <a:t>)</a:t>
            </a:r>
            <a:endParaRPr lang="en-GB" dirty="0"/>
          </a:p>
        </p:txBody>
      </p:sp>
      <p:sp>
        <p:nvSpPr>
          <p:cNvPr id="54" name="TextBox 53"/>
          <p:cNvSpPr txBox="1"/>
          <p:nvPr/>
        </p:nvSpPr>
        <p:spPr>
          <a:xfrm>
            <a:off x="3839326" y="3938156"/>
            <a:ext cx="1153943" cy="369332"/>
          </a:xfrm>
          <a:prstGeom prst="rect">
            <a:avLst/>
          </a:prstGeom>
          <a:solidFill>
            <a:srgbClr val="FFC000"/>
          </a:solidFill>
        </p:spPr>
        <p:txBody>
          <a:bodyPr wrap="square" rtlCol="0">
            <a:spAutoFit/>
          </a:bodyPr>
          <a:lstStyle/>
          <a:p>
            <a:pPr algn="ctr"/>
            <a:r>
              <a:rPr lang="en-GB" dirty="0" smtClean="0"/>
              <a:t>Fitting</a:t>
            </a:r>
            <a:endParaRPr lang="en-GB" dirty="0"/>
          </a:p>
        </p:txBody>
      </p:sp>
      <p:sp>
        <p:nvSpPr>
          <p:cNvPr id="56" name="TextBox 55"/>
          <p:cNvSpPr txBox="1"/>
          <p:nvPr/>
        </p:nvSpPr>
        <p:spPr>
          <a:xfrm>
            <a:off x="3710081" y="4671720"/>
            <a:ext cx="2808312" cy="923330"/>
          </a:xfrm>
          <a:prstGeom prst="rect">
            <a:avLst/>
          </a:prstGeom>
          <a:solidFill>
            <a:srgbClr val="FFFF00"/>
          </a:solidFill>
        </p:spPr>
        <p:txBody>
          <a:bodyPr wrap="square" rtlCol="0">
            <a:spAutoFit/>
          </a:bodyPr>
          <a:lstStyle/>
          <a:p>
            <a:pPr algn="ctr"/>
            <a:r>
              <a:rPr lang="en-GB" dirty="0" smtClean="0"/>
              <a:t>Corrections for absorption and multiple scatterings</a:t>
            </a:r>
            <a:endParaRPr lang="en-GB" dirty="0"/>
          </a:p>
        </p:txBody>
      </p:sp>
      <p:sp>
        <p:nvSpPr>
          <p:cNvPr id="57" name="TextBox 56"/>
          <p:cNvSpPr txBox="1"/>
          <p:nvPr/>
        </p:nvSpPr>
        <p:spPr>
          <a:xfrm>
            <a:off x="6516216" y="3234117"/>
            <a:ext cx="2160240" cy="646331"/>
          </a:xfrm>
          <a:prstGeom prst="rect">
            <a:avLst/>
          </a:prstGeom>
          <a:solidFill>
            <a:srgbClr val="92D050"/>
          </a:solidFill>
        </p:spPr>
        <p:txBody>
          <a:bodyPr wrap="square" rtlCol="0">
            <a:spAutoFit/>
          </a:bodyPr>
          <a:lstStyle/>
          <a:p>
            <a:pPr algn="ctr"/>
            <a:r>
              <a:rPr lang="en-GB" dirty="0" smtClean="0"/>
              <a:t>Bayesian Analysis (FABADA)</a:t>
            </a:r>
            <a:endParaRPr lang="en-GB" dirty="0"/>
          </a:p>
        </p:txBody>
      </p:sp>
      <p:sp>
        <p:nvSpPr>
          <p:cNvPr id="58" name="TextBox 57"/>
          <p:cNvSpPr txBox="1"/>
          <p:nvPr/>
        </p:nvSpPr>
        <p:spPr>
          <a:xfrm>
            <a:off x="6533745" y="4117722"/>
            <a:ext cx="2160240" cy="369332"/>
          </a:xfrm>
          <a:prstGeom prst="rect">
            <a:avLst/>
          </a:prstGeom>
          <a:solidFill>
            <a:srgbClr val="92D050"/>
          </a:solidFill>
        </p:spPr>
        <p:txBody>
          <a:bodyPr wrap="square" rtlCol="0">
            <a:spAutoFit/>
          </a:bodyPr>
          <a:lstStyle/>
          <a:p>
            <a:pPr algn="ctr"/>
            <a:r>
              <a:rPr lang="en-GB" dirty="0" smtClean="0"/>
              <a:t>Model Fitting</a:t>
            </a:r>
            <a:endParaRPr lang="en-GB" dirty="0"/>
          </a:p>
        </p:txBody>
      </p:sp>
      <p:sp>
        <p:nvSpPr>
          <p:cNvPr id="59" name="TextBox 58"/>
          <p:cNvSpPr txBox="1"/>
          <p:nvPr/>
        </p:nvSpPr>
        <p:spPr>
          <a:xfrm>
            <a:off x="395536" y="1276036"/>
            <a:ext cx="1453690" cy="369332"/>
          </a:xfrm>
          <a:prstGeom prst="rect">
            <a:avLst/>
          </a:prstGeom>
          <a:solidFill>
            <a:schemeClr val="accent2">
              <a:lumMod val="20000"/>
              <a:lumOff val="80000"/>
            </a:schemeClr>
          </a:solidFill>
        </p:spPr>
        <p:txBody>
          <a:bodyPr wrap="square" rtlCol="0">
            <a:spAutoFit/>
          </a:bodyPr>
          <a:lstStyle/>
          <a:p>
            <a:pPr algn="ctr"/>
            <a:r>
              <a:rPr lang="en-GB" dirty="0" smtClean="0"/>
              <a:t>Experiments</a:t>
            </a:r>
            <a:endParaRPr lang="en-GB" dirty="0"/>
          </a:p>
        </p:txBody>
      </p:sp>
      <p:sp>
        <p:nvSpPr>
          <p:cNvPr id="5" name="Oval 4"/>
          <p:cNvSpPr/>
          <p:nvPr/>
        </p:nvSpPr>
        <p:spPr>
          <a:xfrm>
            <a:off x="107504" y="4754917"/>
            <a:ext cx="3602577" cy="1680266"/>
          </a:xfrm>
          <a:prstGeom prst="ellipse">
            <a:avLst/>
          </a:prstGeom>
          <a:solidFill>
            <a:srgbClr val="142C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chemeClr val="bg1"/>
                </a:solidFill>
              </a:rPr>
              <a:t>Data is transferable across facilities:</a:t>
            </a:r>
          </a:p>
          <a:p>
            <a:pPr algn="ctr"/>
            <a:r>
              <a:rPr lang="en-GB" b="1" dirty="0" smtClean="0">
                <a:solidFill>
                  <a:schemeClr val="bg1"/>
                </a:solidFill>
              </a:rPr>
              <a:t> </a:t>
            </a:r>
            <a:r>
              <a:rPr lang="en-GB" b="1" dirty="0">
                <a:solidFill>
                  <a:schemeClr val="bg1"/>
                </a:solidFill>
              </a:rPr>
              <a:t>BASIS(SNS) and IN16B (ILL)</a:t>
            </a:r>
          </a:p>
        </p:txBody>
      </p:sp>
      <p:sp>
        <p:nvSpPr>
          <p:cNvPr id="7" name="Right Arrow 6"/>
          <p:cNvSpPr/>
          <p:nvPr/>
        </p:nvSpPr>
        <p:spPr>
          <a:xfrm>
            <a:off x="2165589" y="1292949"/>
            <a:ext cx="778558" cy="485111"/>
          </a:xfrm>
          <a:prstGeom prst="rightArrow">
            <a:avLst/>
          </a:prstGeom>
          <a:solidFill>
            <a:srgbClr val="142C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Down Arrow 12"/>
          <p:cNvSpPr/>
          <p:nvPr/>
        </p:nvSpPr>
        <p:spPr>
          <a:xfrm>
            <a:off x="4416297" y="1645368"/>
            <a:ext cx="443735" cy="607349"/>
          </a:xfrm>
          <a:prstGeom prst="downArrow">
            <a:avLst/>
          </a:prstGeom>
          <a:solidFill>
            <a:srgbClr val="142C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Down Arrow 66"/>
          <p:cNvSpPr/>
          <p:nvPr/>
        </p:nvSpPr>
        <p:spPr>
          <a:xfrm>
            <a:off x="3486943" y="2622049"/>
            <a:ext cx="443735" cy="607349"/>
          </a:xfrm>
          <a:prstGeom prst="downArrow">
            <a:avLst/>
          </a:prstGeom>
          <a:solidFill>
            <a:srgbClr val="142C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ight Arrow 69"/>
          <p:cNvSpPr/>
          <p:nvPr/>
        </p:nvSpPr>
        <p:spPr>
          <a:xfrm rot="2628609">
            <a:off x="3487036" y="4337175"/>
            <a:ext cx="512797" cy="485111"/>
          </a:xfrm>
          <a:prstGeom prst="rightArrow">
            <a:avLst/>
          </a:prstGeom>
          <a:solidFill>
            <a:srgbClr val="142C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Right Arrow 72"/>
          <p:cNvSpPr/>
          <p:nvPr/>
        </p:nvSpPr>
        <p:spPr>
          <a:xfrm rot="2628609">
            <a:off x="6028069" y="2661460"/>
            <a:ext cx="842433" cy="485111"/>
          </a:xfrm>
          <a:prstGeom prst="rightArrow">
            <a:avLst/>
          </a:prstGeom>
          <a:solidFill>
            <a:srgbClr val="142C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ight Arrow 73"/>
          <p:cNvSpPr/>
          <p:nvPr/>
        </p:nvSpPr>
        <p:spPr>
          <a:xfrm rot="8831148">
            <a:off x="6458276" y="4570631"/>
            <a:ext cx="913812" cy="485111"/>
          </a:xfrm>
          <a:prstGeom prst="rightArrow">
            <a:avLst/>
          </a:prstGeom>
          <a:solidFill>
            <a:srgbClr val="142CD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lowchart: Document 16"/>
          <p:cNvSpPr/>
          <p:nvPr/>
        </p:nvSpPr>
        <p:spPr>
          <a:xfrm>
            <a:off x="6804248" y="1292949"/>
            <a:ext cx="2016224" cy="976680"/>
          </a:xfrm>
          <a:prstGeom prst="flowChartDocumen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smtClean="0">
                <a:solidFill>
                  <a:srgbClr val="C00000"/>
                </a:solidFill>
              </a:rPr>
              <a:t>Both Scripting and GUI modes </a:t>
            </a:r>
            <a:endParaRPr lang="en-GB" b="1" dirty="0">
              <a:solidFill>
                <a:srgbClr val="C00000"/>
              </a:solidFill>
            </a:endParaRPr>
          </a:p>
        </p:txBody>
      </p:sp>
    </p:spTree>
    <p:extLst>
      <p:ext uri="{BB962C8B-B14F-4D97-AF65-F5344CB8AC3E}">
        <p14:creationId xmlns:p14="http://schemas.microsoft.com/office/powerpoint/2010/main" val="266443985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07504" y="0"/>
            <a:ext cx="8856981"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QENS Data Reduction in </a:t>
            </a:r>
            <a:r>
              <a:rPr lang="en-GB" altLang="en-US" sz="2800" b="1" dirty="0" err="1" smtClean="0">
                <a:solidFill>
                  <a:srgbClr val="000099"/>
                </a:solidFill>
                <a:latin typeface="Arial" panose="020B0604020202020204" pitchFamily="34" charset="0"/>
                <a:cs typeface="Arial" panose="020B0604020202020204" pitchFamily="34" charset="0"/>
              </a:rPr>
              <a:t>Mantid</a:t>
            </a:r>
            <a:endParaRPr lang="en-GB" altLang="en-US" sz="2800" b="1" dirty="0" smtClean="0">
              <a:solidFill>
                <a:srgbClr val="000099"/>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6" y="968662"/>
            <a:ext cx="9036496" cy="5832650"/>
          </a:xfrm>
          <a:prstGeom prst="rect">
            <a:avLst/>
          </a:prstGeom>
          <a:solidFill>
            <a:schemeClr val="accent5">
              <a:lumMod val="90000"/>
              <a:alpha val="11000"/>
            </a:schemeClr>
          </a:solidFill>
        </p:spPr>
      </p:pic>
    </p:spTree>
    <p:extLst>
      <p:ext uri="{BB962C8B-B14F-4D97-AF65-F5344CB8AC3E}">
        <p14:creationId xmlns:p14="http://schemas.microsoft.com/office/powerpoint/2010/main" val="5738030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07504" y="0"/>
            <a:ext cx="8856981"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QENS Data Reduction in </a:t>
            </a:r>
            <a:r>
              <a:rPr lang="en-GB" altLang="en-US" sz="2800" b="1" dirty="0" err="1" smtClean="0">
                <a:solidFill>
                  <a:srgbClr val="000099"/>
                </a:solidFill>
                <a:latin typeface="Arial" panose="020B0604020202020204" pitchFamily="34" charset="0"/>
                <a:cs typeface="Arial" panose="020B0604020202020204" pitchFamily="34" charset="0"/>
              </a:rPr>
              <a:t>Mantid</a:t>
            </a:r>
            <a:endParaRPr lang="en-GB" altLang="en-US" sz="2800" b="1" dirty="0" smtClean="0">
              <a:solidFill>
                <a:srgbClr val="000099"/>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6" y="968662"/>
            <a:ext cx="9036496" cy="5832650"/>
          </a:xfrm>
          <a:prstGeom prst="rect">
            <a:avLst/>
          </a:prstGeom>
          <a:solidFill>
            <a:schemeClr val="accent5">
              <a:lumMod val="90000"/>
              <a:alpha val="11000"/>
            </a:schemeClr>
          </a:solidFill>
        </p:spPr>
      </p:pic>
      <p:sp>
        <p:nvSpPr>
          <p:cNvPr id="12" name="Rectangle 11"/>
          <p:cNvSpPr/>
          <p:nvPr/>
        </p:nvSpPr>
        <p:spPr>
          <a:xfrm>
            <a:off x="0" y="1943676"/>
            <a:ext cx="3491880" cy="44376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7191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screen">
            <a:clrChange>
              <a:clrFrom>
                <a:srgbClr val="FFFFFF"/>
              </a:clrFrom>
              <a:clrTo>
                <a:srgbClr val="FFFFFF">
                  <a:alpha val="0"/>
                </a:srgbClr>
              </a:clrTo>
            </a:clrChange>
          </a:blip>
          <a:srcRect/>
          <a:stretch>
            <a:fillRect/>
          </a:stretch>
        </p:blipFill>
        <p:spPr bwMode="auto">
          <a:xfrm>
            <a:off x="-1404664" y="1340768"/>
            <a:ext cx="5238750" cy="1834257"/>
          </a:xfrm>
          <a:prstGeom prst="rect">
            <a:avLst/>
          </a:prstGeom>
          <a:noFill/>
          <a:ln w="9525">
            <a:noFill/>
            <a:miter lim="800000"/>
            <a:headEnd/>
            <a:tailEnd/>
          </a:ln>
        </p:spPr>
      </p:pic>
      <p:sp>
        <p:nvSpPr>
          <p:cNvPr id="2" name="Rectangle 2"/>
          <p:cNvSpPr txBox="1">
            <a:spLocks noChangeArrowheads="1"/>
          </p:cNvSpPr>
          <p:nvPr/>
        </p:nvSpPr>
        <p:spPr>
          <a:xfrm>
            <a:off x="457200" y="71438"/>
            <a:ext cx="8229600" cy="1143000"/>
          </a:xfrm>
          <a:prstGeom prst="rect">
            <a:avLst/>
          </a:prstGeom>
        </p:spPr>
        <p:txBody>
          <a:bodyPr/>
          <a:lstStyle/>
          <a:p>
            <a:pPr algn="ctr">
              <a:defRPr/>
            </a:pPr>
            <a:r>
              <a:rPr lang="en-GB" sz="3200" b="1" kern="0" dirty="0">
                <a:solidFill>
                  <a:srgbClr val="000099"/>
                </a:solidFill>
                <a:latin typeface="Arial" panose="020B0604020202020204" pitchFamily="34" charset="0"/>
                <a:ea typeface="+mj-ea"/>
                <a:cs typeface="Arial" panose="020B0604020202020204" pitchFamily="34" charset="0"/>
              </a:rPr>
              <a:t>Project History</a:t>
            </a:r>
          </a:p>
        </p:txBody>
      </p:sp>
      <p:sp>
        <p:nvSpPr>
          <p:cNvPr id="3" name="Rectangle 3"/>
          <p:cNvSpPr txBox="1">
            <a:spLocks noChangeArrowheads="1"/>
          </p:cNvSpPr>
          <p:nvPr/>
        </p:nvSpPr>
        <p:spPr>
          <a:xfrm>
            <a:off x="428625" y="1457325"/>
            <a:ext cx="6000750" cy="4205288"/>
          </a:xfrm>
          <a:prstGeom prst="rect">
            <a:avLst/>
          </a:prstGeom>
        </p:spPr>
        <p:txBody>
          <a:bodyPr/>
          <a:lstStyle/>
          <a:p>
            <a:pPr marL="342900" indent="-342900">
              <a:lnSpc>
                <a:spcPct val="90000"/>
              </a:lnSpc>
              <a:spcBef>
                <a:spcPct val="20000"/>
              </a:spcBef>
              <a:buFontTx/>
              <a:buChar char="•"/>
              <a:defRPr/>
            </a:pPr>
            <a:endParaRPr lang="en-GB" sz="1600" b="0" kern="0" dirty="0">
              <a:latin typeface="+mn-lt"/>
            </a:endParaRPr>
          </a:p>
        </p:txBody>
      </p:sp>
      <p:graphicFrame>
        <p:nvGraphicFramePr>
          <p:cNvPr id="5" name="Diagram 4"/>
          <p:cNvGraphicFramePr/>
          <p:nvPr>
            <p:extLst>
              <p:ext uri="{D42A27DB-BD31-4B8C-83A1-F6EECF244321}">
                <p14:modId xmlns:p14="http://schemas.microsoft.com/office/powerpoint/2010/main" val="59981835"/>
              </p:ext>
            </p:extLst>
          </p:nvPr>
        </p:nvGraphicFramePr>
        <p:xfrm>
          <a:off x="467544" y="492448"/>
          <a:ext cx="7992888" cy="532859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074" name="Picture 2"/>
          <p:cNvPicPr>
            <a:picLocks noChangeAspect="1" noChangeArrowheads="1"/>
          </p:cNvPicPr>
          <p:nvPr/>
        </p:nvPicPr>
        <p:blipFill rotWithShape="1">
          <a:blip r:embed="rId9">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9985826"/>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07504" y="0"/>
            <a:ext cx="8856981"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QENS Data Reduction in </a:t>
            </a:r>
            <a:r>
              <a:rPr lang="en-GB" altLang="en-US" sz="2800" b="1" dirty="0" err="1" smtClean="0">
                <a:solidFill>
                  <a:srgbClr val="000099"/>
                </a:solidFill>
                <a:latin typeface="Arial" panose="020B0604020202020204" pitchFamily="34" charset="0"/>
                <a:cs typeface="Arial" panose="020B0604020202020204" pitchFamily="34" charset="0"/>
              </a:rPr>
              <a:t>Mantid</a:t>
            </a:r>
            <a:endParaRPr lang="en-GB" altLang="en-US" sz="2800" b="1" dirty="0" smtClean="0">
              <a:solidFill>
                <a:srgbClr val="000099"/>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6" y="968662"/>
            <a:ext cx="9036496" cy="5832650"/>
          </a:xfrm>
          <a:prstGeom prst="rect">
            <a:avLst/>
          </a:prstGeom>
          <a:solidFill>
            <a:schemeClr val="accent5">
              <a:lumMod val="90000"/>
              <a:alpha val="11000"/>
            </a:schemeClr>
          </a:solidFill>
        </p:spPr>
      </p:pic>
      <p:sp>
        <p:nvSpPr>
          <p:cNvPr id="12" name="Rectangle 11"/>
          <p:cNvSpPr/>
          <p:nvPr/>
        </p:nvSpPr>
        <p:spPr>
          <a:xfrm>
            <a:off x="0" y="1943676"/>
            <a:ext cx="3491880" cy="44376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t="17294" r="61828" b="8128"/>
          <a:stretch/>
        </p:blipFill>
        <p:spPr>
          <a:xfrm>
            <a:off x="251520" y="127310"/>
            <a:ext cx="4931501" cy="6540664"/>
          </a:xfrm>
          <a:prstGeom prst="rect">
            <a:avLst/>
          </a:prstGeom>
          <a:solidFill>
            <a:schemeClr val="accent5">
              <a:lumMod val="90000"/>
              <a:alpha val="11000"/>
            </a:schemeClr>
          </a:solidFill>
        </p:spPr>
      </p:pic>
      <p:sp>
        <p:nvSpPr>
          <p:cNvPr id="4" name="TextBox 3"/>
          <p:cNvSpPr txBox="1"/>
          <p:nvPr/>
        </p:nvSpPr>
        <p:spPr>
          <a:xfrm>
            <a:off x="1108586" y="127652"/>
            <a:ext cx="1274708" cy="369332"/>
          </a:xfrm>
          <a:prstGeom prst="rect">
            <a:avLst/>
          </a:prstGeom>
          <a:solidFill>
            <a:srgbClr val="FFC000"/>
          </a:solidFill>
        </p:spPr>
        <p:txBody>
          <a:bodyPr wrap="none" rtlCol="0">
            <a:spAutoFit/>
          </a:bodyPr>
          <a:lstStyle/>
          <a:p>
            <a:r>
              <a:rPr lang="en-GB" dirty="0" smtClean="0"/>
              <a:t>Instrument</a:t>
            </a:r>
            <a:endParaRPr lang="en-GB" dirty="0"/>
          </a:p>
        </p:txBody>
      </p:sp>
      <p:sp>
        <p:nvSpPr>
          <p:cNvPr id="5" name="TextBox 4"/>
          <p:cNvSpPr txBox="1"/>
          <p:nvPr/>
        </p:nvSpPr>
        <p:spPr>
          <a:xfrm>
            <a:off x="3407811" y="5083"/>
            <a:ext cx="1082348" cy="369332"/>
          </a:xfrm>
          <a:prstGeom prst="rect">
            <a:avLst/>
          </a:prstGeom>
          <a:solidFill>
            <a:srgbClr val="FFC000"/>
          </a:solidFill>
        </p:spPr>
        <p:txBody>
          <a:bodyPr wrap="none" rtlCol="0">
            <a:spAutoFit/>
          </a:bodyPr>
          <a:lstStyle/>
          <a:p>
            <a:r>
              <a:rPr lang="en-GB" dirty="0" smtClean="0"/>
              <a:t>Analyser</a:t>
            </a:r>
            <a:endParaRPr lang="en-GB" dirty="0"/>
          </a:p>
        </p:txBody>
      </p:sp>
      <p:sp>
        <p:nvSpPr>
          <p:cNvPr id="7" name="TextBox 6"/>
          <p:cNvSpPr txBox="1"/>
          <p:nvPr/>
        </p:nvSpPr>
        <p:spPr>
          <a:xfrm>
            <a:off x="5690825" y="127652"/>
            <a:ext cx="1210588" cy="369332"/>
          </a:xfrm>
          <a:prstGeom prst="rect">
            <a:avLst/>
          </a:prstGeom>
          <a:solidFill>
            <a:srgbClr val="FFC000"/>
          </a:solidFill>
        </p:spPr>
        <p:txBody>
          <a:bodyPr wrap="none" rtlCol="0">
            <a:spAutoFit/>
          </a:bodyPr>
          <a:lstStyle/>
          <a:p>
            <a:r>
              <a:rPr lang="en-GB" dirty="0" smtClean="0"/>
              <a:t>Reflection</a:t>
            </a:r>
            <a:endParaRPr lang="en-GB" dirty="0"/>
          </a:p>
        </p:txBody>
      </p:sp>
      <p:cxnSp>
        <p:nvCxnSpPr>
          <p:cNvPr id="8" name="Straight Arrow Connector 7"/>
          <p:cNvCxnSpPr/>
          <p:nvPr/>
        </p:nvCxnSpPr>
        <p:spPr>
          <a:xfrm flipH="1">
            <a:off x="812799" y="312318"/>
            <a:ext cx="295788" cy="202218"/>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2972604" y="317739"/>
            <a:ext cx="428891" cy="260295"/>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563985" y="496984"/>
            <a:ext cx="1238072" cy="223181"/>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3491880" y="4293096"/>
            <a:ext cx="1172116" cy="369332"/>
          </a:xfrm>
          <a:prstGeom prst="rect">
            <a:avLst/>
          </a:prstGeom>
          <a:solidFill>
            <a:srgbClr val="FFC000"/>
          </a:solidFill>
        </p:spPr>
        <p:txBody>
          <a:bodyPr wrap="none" rtlCol="0">
            <a:spAutoFit/>
          </a:bodyPr>
          <a:lstStyle/>
          <a:p>
            <a:r>
              <a:rPr lang="en-GB" dirty="0" smtClean="0"/>
              <a:t>Detectors</a:t>
            </a:r>
            <a:endParaRPr lang="en-GB" dirty="0"/>
          </a:p>
        </p:txBody>
      </p:sp>
      <p:cxnSp>
        <p:nvCxnSpPr>
          <p:cNvPr id="14" name="Straight Arrow Connector 13"/>
          <p:cNvCxnSpPr/>
          <p:nvPr/>
        </p:nvCxnSpPr>
        <p:spPr>
          <a:xfrm flipH="1" flipV="1">
            <a:off x="3334183" y="3861046"/>
            <a:ext cx="586586" cy="43205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4215119" y="3717032"/>
            <a:ext cx="253142" cy="576066"/>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2412927" y="1629310"/>
            <a:ext cx="1548244" cy="369332"/>
          </a:xfrm>
          <a:prstGeom prst="rect">
            <a:avLst/>
          </a:prstGeom>
          <a:solidFill>
            <a:srgbClr val="FFC000"/>
          </a:solidFill>
        </p:spPr>
        <p:txBody>
          <a:bodyPr wrap="none" rtlCol="0">
            <a:spAutoFit/>
          </a:bodyPr>
          <a:lstStyle/>
          <a:p>
            <a:r>
              <a:rPr lang="en-GB" dirty="0" smtClean="0"/>
              <a:t>Transmission</a:t>
            </a:r>
            <a:endParaRPr lang="en-GB" dirty="0"/>
          </a:p>
        </p:txBody>
      </p:sp>
      <p:cxnSp>
        <p:nvCxnSpPr>
          <p:cNvPr id="30" name="Straight Arrow Connector 29"/>
          <p:cNvCxnSpPr/>
          <p:nvPr/>
        </p:nvCxnSpPr>
        <p:spPr>
          <a:xfrm flipH="1" flipV="1">
            <a:off x="2751764" y="981238"/>
            <a:ext cx="428889" cy="64807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870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07504" y="0"/>
            <a:ext cx="8856981"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QENS Data Reduction in </a:t>
            </a:r>
            <a:r>
              <a:rPr lang="en-GB" altLang="en-US" sz="2800" b="1" dirty="0" err="1" smtClean="0">
                <a:solidFill>
                  <a:srgbClr val="000099"/>
                </a:solidFill>
                <a:latin typeface="Arial" panose="020B0604020202020204" pitchFamily="34" charset="0"/>
                <a:cs typeface="Arial" panose="020B0604020202020204" pitchFamily="34" charset="0"/>
              </a:rPr>
              <a:t>Mantid</a:t>
            </a:r>
            <a:endParaRPr lang="en-GB" altLang="en-US" sz="2800" b="1" dirty="0" smtClean="0">
              <a:solidFill>
                <a:srgbClr val="000099"/>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6" y="968662"/>
            <a:ext cx="9036496" cy="5832650"/>
          </a:xfrm>
          <a:prstGeom prst="rect">
            <a:avLst/>
          </a:prstGeom>
          <a:solidFill>
            <a:schemeClr val="accent5">
              <a:lumMod val="90000"/>
              <a:alpha val="11000"/>
            </a:schemeClr>
          </a:solidFill>
        </p:spPr>
      </p:pic>
    </p:spTree>
    <p:extLst>
      <p:ext uri="{BB962C8B-B14F-4D97-AF65-F5344CB8AC3E}">
        <p14:creationId xmlns:p14="http://schemas.microsoft.com/office/powerpoint/2010/main" val="40699430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108405" y="0"/>
            <a:ext cx="8856981"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QENS Data Analysis in </a:t>
            </a:r>
            <a:r>
              <a:rPr lang="en-GB" altLang="en-US" sz="2800" b="1" dirty="0" err="1" smtClean="0">
                <a:solidFill>
                  <a:srgbClr val="000099"/>
                </a:solidFill>
                <a:latin typeface="Arial" panose="020B0604020202020204" pitchFamily="34" charset="0"/>
                <a:cs typeface="Arial" panose="020B0604020202020204" pitchFamily="34" charset="0"/>
              </a:rPr>
              <a:t>Mantid</a:t>
            </a:r>
            <a:endParaRPr lang="en-GB" altLang="en-US" sz="2800" b="1" dirty="0" smtClean="0">
              <a:solidFill>
                <a:srgbClr val="000099"/>
              </a:solidFill>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87" y="1196752"/>
            <a:ext cx="5998476" cy="5112568"/>
          </a:xfrm>
          <a:prstGeom prst="rect">
            <a:avLst/>
          </a:prstGeom>
        </p:spPr>
      </p:pic>
      <p:pic>
        <p:nvPicPr>
          <p:cNvPr id="6"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20570" y="1146175"/>
            <a:ext cx="2885318"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153203" y="3397408"/>
            <a:ext cx="2880568" cy="2304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6804248" y="4365104"/>
            <a:ext cx="697627" cy="369332"/>
          </a:xfrm>
          <a:prstGeom prst="rect">
            <a:avLst/>
          </a:prstGeom>
          <a:solidFill>
            <a:srgbClr val="FFFF00"/>
          </a:solidFill>
        </p:spPr>
        <p:txBody>
          <a:bodyPr wrap="none" rtlCol="0">
            <a:spAutoFit/>
          </a:bodyPr>
          <a:lstStyle/>
          <a:p>
            <a:r>
              <a:rPr lang="en-GB" dirty="0" smtClean="0"/>
              <a:t>MSD</a:t>
            </a:r>
            <a:endParaRPr lang="en-GB" dirty="0"/>
          </a:p>
        </p:txBody>
      </p:sp>
      <p:sp>
        <p:nvSpPr>
          <p:cNvPr id="9" name="TextBox 8"/>
          <p:cNvSpPr txBox="1"/>
          <p:nvPr/>
        </p:nvSpPr>
        <p:spPr>
          <a:xfrm>
            <a:off x="7884368" y="1484784"/>
            <a:ext cx="915635" cy="369332"/>
          </a:xfrm>
          <a:prstGeom prst="rect">
            <a:avLst/>
          </a:prstGeom>
          <a:solidFill>
            <a:srgbClr val="FFFF00"/>
          </a:solidFill>
        </p:spPr>
        <p:txBody>
          <a:bodyPr wrap="none" rtlCol="0">
            <a:spAutoFit/>
          </a:bodyPr>
          <a:lstStyle/>
          <a:p>
            <a:r>
              <a:rPr lang="en-GB" dirty="0" smtClean="0"/>
              <a:t>S(Q,</a:t>
            </a:r>
            <a:r>
              <a:rPr lang="el-GR" dirty="0" smtClean="0">
                <a:latin typeface="Times New Roman"/>
                <a:cs typeface="Times New Roman"/>
              </a:rPr>
              <a:t>ω</a:t>
            </a:r>
            <a:r>
              <a:rPr lang="en-GB" dirty="0" smtClean="0"/>
              <a:t>)</a:t>
            </a:r>
            <a:endParaRPr lang="en-GB" dirty="0"/>
          </a:p>
        </p:txBody>
      </p:sp>
      <p:sp>
        <p:nvSpPr>
          <p:cNvPr id="10" name="TextBox 9"/>
          <p:cNvSpPr txBox="1"/>
          <p:nvPr/>
        </p:nvSpPr>
        <p:spPr>
          <a:xfrm>
            <a:off x="1137840" y="5549057"/>
            <a:ext cx="3869970" cy="369332"/>
          </a:xfrm>
          <a:prstGeom prst="rect">
            <a:avLst/>
          </a:prstGeom>
          <a:solidFill>
            <a:srgbClr val="FFFF00"/>
          </a:solidFill>
        </p:spPr>
        <p:txBody>
          <a:bodyPr wrap="none" rtlCol="0">
            <a:spAutoFit/>
          </a:bodyPr>
          <a:lstStyle/>
          <a:p>
            <a:r>
              <a:rPr lang="en-GB" dirty="0" smtClean="0"/>
              <a:t>Interface for fitting S(Q,</a:t>
            </a:r>
            <a:r>
              <a:rPr lang="el-GR" dirty="0" smtClean="0">
                <a:latin typeface="Times New Roman"/>
                <a:cs typeface="Times New Roman"/>
              </a:rPr>
              <a:t>ω</a:t>
            </a:r>
            <a:r>
              <a:rPr lang="en-GB" dirty="0" smtClean="0">
                <a:latin typeface="Times New Roman"/>
                <a:cs typeface="Times New Roman"/>
              </a:rPr>
              <a:t>) </a:t>
            </a:r>
            <a:r>
              <a:rPr lang="en-GB" dirty="0" smtClean="0"/>
              <a:t>on </a:t>
            </a:r>
            <a:r>
              <a:rPr lang="en-GB" dirty="0" err="1" smtClean="0"/>
              <a:t>Mantid</a:t>
            </a:r>
            <a:endParaRPr lang="en-GB" dirty="0"/>
          </a:p>
        </p:txBody>
      </p:sp>
      <p:sp>
        <p:nvSpPr>
          <p:cNvPr id="11" name="TextBox 10"/>
          <p:cNvSpPr txBox="1"/>
          <p:nvPr/>
        </p:nvSpPr>
        <p:spPr>
          <a:xfrm>
            <a:off x="107504" y="601496"/>
            <a:ext cx="697627" cy="369332"/>
          </a:xfrm>
          <a:prstGeom prst="rect">
            <a:avLst/>
          </a:prstGeom>
          <a:solidFill>
            <a:srgbClr val="FFC000"/>
          </a:solidFill>
        </p:spPr>
        <p:txBody>
          <a:bodyPr wrap="none" rtlCol="0">
            <a:spAutoFit/>
          </a:bodyPr>
          <a:lstStyle/>
          <a:p>
            <a:r>
              <a:rPr lang="en-GB" dirty="0" smtClean="0"/>
              <a:t>EISF</a:t>
            </a:r>
            <a:endParaRPr lang="en-GB" dirty="0"/>
          </a:p>
        </p:txBody>
      </p:sp>
      <p:sp>
        <p:nvSpPr>
          <p:cNvPr id="12" name="TextBox 11"/>
          <p:cNvSpPr txBox="1"/>
          <p:nvPr/>
        </p:nvSpPr>
        <p:spPr>
          <a:xfrm>
            <a:off x="956546" y="767986"/>
            <a:ext cx="697627" cy="369332"/>
          </a:xfrm>
          <a:prstGeom prst="rect">
            <a:avLst/>
          </a:prstGeom>
          <a:solidFill>
            <a:srgbClr val="FFC000"/>
          </a:solidFill>
        </p:spPr>
        <p:txBody>
          <a:bodyPr wrap="none" rtlCol="0">
            <a:spAutoFit/>
          </a:bodyPr>
          <a:lstStyle/>
          <a:p>
            <a:r>
              <a:rPr lang="en-GB" dirty="0" smtClean="0"/>
              <a:t>MSD</a:t>
            </a:r>
            <a:endParaRPr lang="en-GB" dirty="0"/>
          </a:p>
        </p:txBody>
      </p:sp>
      <p:sp>
        <p:nvSpPr>
          <p:cNvPr id="13" name="TextBox 12"/>
          <p:cNvSpPr txBox="1"/>
          <p:nvPr/>
        </p:nvSpPr>
        <p:spPr>
          <a:xfrm>
            <a:off x="1860546" y="898662"/>
            <a:ext cx="710451" cy="369332"/>
          </a:xfrm>
          <a:prstGeom prst="rect">
            <a:avLst/>
          </a:prstGeom>
          <a:solidFill>
            <a:srgbClr val="FFC000"/>
          </a:solidFill>
        </p:spPr>
        <p:txBody>
          <a:bodyPr wrap="none" rtlCol="0">
            <a:spAutoFit/>
          </a:bodyPr>
          <a:lstStyle/>
          <a:p>
            <a:r>
              <a:rPr lang="en-GB" dirty="0" smtClean="0"/>
              <a:t>I(</a:t>
            </a:r>
            <a:r>
              <a:rPr lang="en-GB" dirty="0" err="1" smtClean="0"/>
              <a:t>Q,t</a:t>
            </a:r>
            <a:r>
              <a:rPr lang="en-GB" dirty="0" smtClean="0"/>
              <a:t>)</a:t>
            </a:r>
            <a:endParaRPr lang="en-GB" dirty="0"/>
          </a:p>
        </p:txBody>
      </p:sp>
      <p:sp>
        <p:nvSpPr>
          <p:cNvPr id="16" name="TextBox 15"/>
          <p:cNvSpPr txBox="1"/>
          <p:nvPr/>
        </p:nvSpPr>
        <p:spPr>
          <a:xfrm>
            <a:off x="3563888" y="898662"/>
            <a:ext cx="2480166" cy="369332"/>
          </a:xfrm>
          <a:prstGeom prst="rect">
            <a:avLst/>
          </a:prstGeom>
          <a:solidFill>
            <a:srgbClr val="FFC000"/>
          </a:solidFill>
        </p:spPr>
        <p:txBody>
          <a:bodyPr wrap="none" rtlCol="0">
            <a:spAutoFit/>
          </a:bodyPr>
          <a:lstStyle/>
          <a:p>
            <a:r>
              <a:rPr lang="en-GB" dirty="0" smtClean="0"/>
              <a:t>Absorption corrections</a:t>
            </a:r>
            <a:endParaRPr lang="en-GB" dirty="0"/>
          </a:p>
        </p:txBody>
      </p:sp>
      <p:cxnSp>
        <p:nvCxnSpPr>
          <p:cNvPr id="18" name="Straight Arrow Connector 17"/>
          <p:cNvCxnSpPr/>
          <p:nvPr/>
        </p:nvCxnSpPr>
        <p:spPr>
          <a:xfrm flipH="1">
            <a:off x="323528" y="970828"/>
            <a:ext cx="132789" cy="513956"/>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800596" y="1137318"/>
            <a:ext cx="337244" cy="347466"/>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969218" y="1227806"/>
            <a:ext cx="1049082" cy="256978"/>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4067944" y="1227806"/>
            <a:ext cx="468952" cy="256978"/>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68126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97584" y="2769521"/>
            <a:ext cx="2246416" cy="25506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
          <p:cNvSpPr>
            <a:spLocks noChangeArrowheads="1"/>
          </p:cNvSpPr>
          <p:nvPr/>
        </p:nvSpPr>
        <p:spPr bwMode="auto">
          <a:xfrm>
            <a:off x="0" y="-5590"/>
            <a:ext cx="9144000"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Data Interpretation in </a:t>
            </a:r>
            <a:r>
              <a:rPr lang="en-GB" altLang="en-US" sz="2800" b="1" dirty="0" err="1" smtClean="0">
                <a:solidFill>
                  <a:srgbClr val="000099"/>
                </a:solidFill>
                <a:latin typeface="Arial" panose="020B0604020202020204" pitchFamily="34" charset="0"/>
                <a:cs typeface="Arial" panose="020B0604020202020204" pitchFamily="34" charset="0"/>
              </a:rPr>
              <a:t>Mantid</a:t>
            </a:r>
            <a:r>
              <a:rPr lang="en-GB" altLang="en-US" sz="2800" b="1" dirty="0" smtClean="0">
                <a:solidFill>
                  <a:srgbClr val="000099"/>
                </a:solidFill>
                <a:latin typeface="Arial" panose="020B0604020202020204" pitchFamily="34" charset="0"/>
                <a:cs typeface="Arial" panose="020B0604020202020204" pitchFamily="34" charset="0"/>
              </a:rPr>
              <a:t>: Materials Modelling</a:t>
            </a:r>
          </a:p>
        </p:txBody>
      </p:sp>
      <p:pic>
        <p:nvPicPr>
          <p:cNvPr id="8" name="Picture 2" descr="SCARF10 fro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2536" y="2398107"/>
            <a:ext cx="1549753" cy="116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SCARF09 fron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97217" y="2396287"/>
            <a:ext cx="1484309" cy="116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0" y="3651221"/>
            <a:ext cx="2520280" cy="830997"/>
          </a:xfrm>
          <a:prstGeom prst="rect">
            <a:avLst/>
          </a:prstGeom>
          <a:solidFill>
            <a:srgbClr val="FFFF00"/>
          </a:solidFill>
        </p:spPr>
        <p:txBody>
          <a:bodyPr wrap="square">
            <a:spAutoFit/>
          </a:bodyPr>
          <a:lstStyle/>
          <a:p>
            <a:pPr algn="ctr">
              <a:defRPr/>
            </a:pPr>
            <a:r>
              <a:rPr lang="en-GB" sz="1600" b="1" i="1" dirty="0" smtClean="0">
                <a:solidFill>
                  <a:srgbClr val="C00000"/>
                </a:solidFill>
                <a:latin typeface="+mn-lt"/>
              </a:rPr>
              <a:t>1548 processors </a:t>
            </a:r>
            <a:r>
              <a:rPr lang="en-GB" sz="1600" b="1" i="1" dirty="0">
                <a:solidFill>
                  <a:srgbClr val="C00000"/>
                </a:solidFill>
                <a:latin typeface="+mn-lt"/>
              </a:rPr>
              <a:t>on </a:t>
            </a:r>
            <a:r>
              <a:rPr lang="en-GB" sz="1600" b="1" i="1" dirty="0" smtClean="0">
                <a:solidFill>
                  <a:srgbClr val="C00000"/>
                </a:solidFill>
                <a:latin typeface="+mn-lt"/>
              </a:rPr>
              <a:t>SCARF-RAL for Materials modelling</a:t>
            </a:r>
            <a:endParaRPr lang="en-GB" sz="1600" b="1" i="1" dirty="0">
              <a:solidFill>
                <a:srgbClr val="C00000"/>
              </a:solidFill>
              <a:latin typeface="+mn-lt"/>
            </a:endParaRPr>
          </a:p>
        </p:txBody>
      </p:sp>
      <p:sp>
        <p:nvSpPr>
          <p:cNvPr id="69" name="TextBox 68"/>
          <p:cNvSpPr txBox="1"/>
          <p:nvPr/>
        </p:nvSpPr>
        <p:spPr>
          <a:xfrm>
            <a:off x="107504" y="6152830"/>
            <a:ext cx="1576072" cy="369332"/>
          </a:xfrm>
          <a:prstGeom prst="rect">
            <a:avLst/>
          </a:prstGeom>
          <a:solidFill>
            <a:schemeClr val="bg1">
              <a:alpha val="54000"/>
            </a:schemeClr>
          </a:solidFill>
          <a:ln w="25400">
            <a:solidFill>
              <a:srgbClr val="C00000"/>
            </a:solidFill>
          </a:ln>
        </p:spPr>
        <p:txBody>
          <a:bodyPr wrap="none" rtlCol="0">
            <a:spAutoFit/>
          </a:bodyPr>
          <a:lstStyle/>
          <a:p>
            <a:r>
              <a:rPr lang="en-GB" i="1" dirty="0" smtClean="0">
                <a:solidFill>
                  <a:srgbClr val="0033CC"/>
                </a:solidFill>
              </a:rPr>
              <a:t>Experiments</a:t>
            </a:r>
            <a:endParaRPr lang="en-GB" i="1" dirty="0">
              <a:solidFill>
                <a:srgbClr val="0033CC"/>
              </a:solidFill>
            </a:endParaRPr>
          </a:p>
        </p:txBody>
      </p:sp>
      <p:pic>
        <p:nvPicPr>
          <p:cNvPr id="5122" name="Picture 2" descr="Schematic of the IRIS spectrometer (Arthur Lovell)"/>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5052562"/>
            <a:ext cx="1417528" cy="1056059"/>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Straight Arrow Connector 70"/>
          <p:cNvCxnSpPr/>
          <p:nvPr/>
        </p:nvCxnSpPr>
        <p:spPr>
          <a:xfrm flipV="1">
            <a:off x="1683576" y="6415820"/>
            <a:ext cx="2170386" cy="34450"/>
          </a:xfrm>
          <a:prstGeom prst="straightConnector1">
            <a:avLst/>
          </a:prstGeom>
          <a:ln w="63500">
            <a:solidFill>
              <a:srgbClr val="0033CC"/>
            </a:solidFill>
            <a:tailEnd type="arrow"/>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2521644" y="1340768"/>
            <a:ext cx="4309094" cy="5148743"/>
            <a:chOff x="2855194" y="1773946"/>
            <a:chExt cx="3930559" cy="4715565"/>
          </a:xfrm>
        </p:grpSpPr>
        <p:pic>
          <p:nvPicPr>
            <p:cNvPr id="133" name="Picture 1" descr="C:\Users\sm37\Desktop\CrocoSpectrum.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585911" y="4529483"/>
              <a:ext cx="1199842" cy="927151"/>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Group 123"/>
            <p:cNvGrpSpPr/>
            <p:nvPr/>
          </p:nvGrpSpPr>
          <p:grpSpPr>
            <a:xfrm>
              <a:off x="2855194" y="1773946"/>
              <a:ext cx="3749436" cy="4715565"/>
              <a:chOff x="2855194" y="1773946"/>
              <a:chExt cx="3749436" cy="4715565"/>
            </a:xfrm>
          </p:grpSpPr>
          <p:pic>
            <p:nvPicPr>
              <p:cNvPr id="72" name="Picture 1" descr="C:\Users\sm37\Desktop\CrocoSpectrum.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55194" y="5391583"/>
                <a:ext cx="1199842" cy="927151"/>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24638" y="1773946"/>
                <a:ext cx="3096345" cy="1065266"/>
              </a:xfrm>
              <a:prstGeom prst="rect">
                <a:avLst/>
              </a:prstGeom>
            </p:spPr>
          </p:pic>
          <p:pic>
            <p:nvPicPr>
              <p:cNvPr id="66"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7007" y="5544048"/>
                <a:ext cx="1096730" cy="601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8" name="Group 67"/>
              <p:cNvGrpSpPr/>
              <p:nvPr/>
            </p:nvGrpSpPr>
            <p:grpSpPr>
              <a:xfrm>
                <a:off x="2912163" y="2518646"/>
                <a:ext cx="3289690" cy="3970865"/>
                <a:chOff x="653310" y="2500132"/>
                <a:chExt cx="3289690" cy="3970865"/>
              </a:xfrm>
              <a:solidFill>
                <a:schemeClr val="bg1"/>
              </a:solidFill>
            </p:grpSpPr>
            <p:sp>
              <p:nvSpPr>
                <p:cNvPr id="12" name="TextBox 11"/>
                <p:cNvSpPr txBox="1"/>
                <p:nvPr/>
              </p:nvSpPr>
              <p:spPr>
                <a:xfrm>
                  <a:off x="1039175" y="2500132"/>
                  <a:ext cx="2903825" cy="479200"/>
                </a:xfrm>
                <a:prstGeom prst="rect">
                  <a:avLst/>
                </a:prstGeom>
                <a:grpFill/>
                <a:ln w="22225">
                  <a:solidFill>
                    <a:srgbClr val="C00000"/>
                  </a:solidFill>
                </a:ln>
              </p:spPr>
              <p:txBody>
                <a:bodyPr wrap="square">
                  <a:spAutoFit/>
                </a:bodyPr>
                <a:lstStyle/>
                <a:p>
                  <a:pPr algn="ctr">
                    <a:defRPr/>
                  </a:pPr>
                  <a:r>
                    <a:rPr lang="en-GB" sz="1400" i="1" dirty="0" smtClean="0">
                      <a:solidFill>
                        <a:srgbClr val="0033CC"/>
                      </a:solidFill>
                      <a:latin typeface="+mn-lt"/>
                      <a:cs typeface="Arial" pitchFamily="34" charset="0"/>
                    </a:rPr>
                    <a:t>Materials Modelling</a:t>
                  </a:r>
                </a:p>
                <a:p>
                  <a:pPr algn="ctr">
                    <a:defRPr/>
                  </a:pPr>
                  <a:r>
                    <a:rPr lang="en-GB" sz="1400" i="1" dirty="0" smtClean="0">
                      <a:solidFill>
                        <a:srgbClr val="0033CC"/>
                      </a:solidFill>
                      <a:latin typeface="+mn-lt"/>
                      <a:cs typeface="Arial" pitchFamily="34" charset="0"/>
                    </a:rPr>
                    <a:t>e.g. (CASTEP, VASP, DLPOLY)</a:t>
                  </a:r>
                  <a:endParaRPr lang="en-GB" sz="1400" i="1" dirty="0">
                    <a:solidFill>
                      <a:srgbClr val="0033CC"/>
                    </a:solidFill>
                    <a:latin typeface="+mn-lt"/>
                    <a:cs typeface="Arial" pitchFamily="34" charset="0"/>
                  </a:endParaRPr>
                </a:p>
              </p:txBody>
            </p:sp>
            <p:sp>
              <p:nvSpPr>
                <p:cNvPr id="14" name="TextBox 13"/>
                <p:cNvSpPr txBox="1"/>
                <p:nvPr/>
              </p:nvSpPr>
              <p:spPr>
                <a:xfrm>
                  <a:off x="653310" y="5092611"/>
                  <a:ext cx="2448956" cy="341974"/>
                </a:xfrm>
                <a:prstGeom prst="rect">
                  <a:avLst/>
                </a:prstGeom>
                <a:grpFill/>
                <a:ln w="22225">
                  <a:solidFill>
                    <a:srgbClr val="C00000"/>
                  </a:solidFill>
                </a:ln>
              </p:spPr>
              <p:txBody>
                <a:bodyPr wrap="square">
                  <a:spAutoFit/>
                </a:bodyPr>
                <a:lstStyle/>
                <a:p>
                  <a:pPr algn="ctr">
                    <a:defRPr/>
                  </a:pPr>
                  <a:r>
                    <a:rPr lang="en-GB" sz="1600" i="1" dirty="0" smtClean="0">
                      <a:solidFill>
                        <a:srgbClr val="0033CC"/>
                      </a:solidFill>
                      <a:latin typeface="+mn-lt"/>
                      <a:cs typeface="Arial" pitchFamily="34" charset="0"/>
                    </a:rPr>
                    <a:t>Python Wrapper</a:t>
                  </a:r>
                  <a:endParaRPr lang="en-GB" sz="1600" i="1" dirty="0">
                    <a:solidFill>
                      <a:srgbClr val="0033CC"/>
                    </a:solidFill>
                    <a:latin typeface="+mn-lt"/>
                    <a:cs typeface="Arial" pitchFamily="34" charset="0"/>
                  </a:endParaRPr>
                </a:p>
              </p:txBody>
            </p:sp>
            <p:sp>
              <p:nvSpPr>
                <p:cNvPr id="15" name="TextBox 14"/>
                <p:cNvSpPr txBox="1"/>
                <p:nvPr/>
              </p:nvSpPr>
              <p:spPr>
                <a:xfrm>
                  <a:off x="1811621" y="6129443"/>
                  <a:ext cx="1922574" cy="341554"/>
                </a:xfrm>
                <a:prstGeom prst="rect">
                  <a:avLst/>
                </a:prstGeom>
                <a:grpFill/>
                <a:ln w="22225">
                  <a:solidFill>
                    <a:srgbClr val="C00000"/>
                  </a:solidFill>
                </a:ln>
              </p:spPr>
              <p:txBody>
                <a:bodyPr wrap="square">
                  <a:spAutoFit/>
                </a:bodyPr>
                <a:lstStyle/>
                <a:p>
                  <a:pPr algn="ctr">
                    <a:defRPr/>
                  </a:pPr>
                  <a:r>
                    <a:rPr lang="en-GB" sz="1600" i="1" dirty="0">
                      <a:solidFill>
                        <a:srgbClr val="0033CC"/>
                      </a:solidFill>
                      <a:latin typeface="+mn-lt"/>
                      <a:cs typeface="Arial" pitchFamily="34" charset="0"/>
                    </a:rPr>
                    <a:t>MANTID</a:t>
                  </a:r>
                </a:p>
              </p:txBody>
            </p:sp>
            <p:cxnSp>
              <p:nvCxnSpPr>
                <p:cNvPr id="16" name="Straight Arrow Connector 18"/>
                <p:cNvCxnSpPr>
                  <a:cxnSpLocks noChangeShapeType="1"/>
                </p:cNvCxnSpPr>
                <p:nvPr/>
              </p:nvCxnSpPr>
              <p:spPr bwMode="auto">
                <a:xfrm>
                  <a:off x="1275310" y="3063980"/>
                  <a:ext cx="0" cy="591313"/>
                </a:xfrm>
                <a:prstGeom prst="straightConnector1">
                  <a:avLst/>
                </a:prstGeom>
                <a:grpFill/>
                <a:ln w="63500" algn="ctr">
                  <a:solidFill>
                    <a:srgbClr val="0033CC"/>
                  </a:solidFill>
                  <a:round/>
                  <a:headEnd/>
                  <a:tailEnd type="arrow" w="med" len="med"/>
                </a:ln>
                <a:extLst/>
              </p:spPr>
            </p:cxnSp>
            <p:cxnSp>
              <p:nvCxnSpPr>
                <p:cNvPr id="18" name="Straight Arrow Connector 21"/>
                <p:cNvCxnSpPr>
                  <a:cxnSpLocks noChangeShapeType="1"/>
                  <a:stCxn id="119" idx="2"/>
                </p:cNvCxnSpPr>
                <p:nvPr/>
              </p:nvCxnSpPr>
              <p:spPr bwMode="auto">
                <a:xfrm>
                  <a:off x="1307238" y="4495266"/>
                  <a:ext cx="0" cy="597345"/>
                </a:xfrm>
                <a:prstGeom prst="straightConnector1">
                  <a:avLst/>
                </a:prstGeom>
                <a:grpFill/>
                <a:ln w="63500" algn="ctr">
                  <a:solidFill>
                    <a:srgbClr val="0033CC"/>
                  </a:solidFill>
                  <a:round/>
                  <a:headEnd/>
                  <a:tailEnd type="arrow" w="med" len="med"/>
                </a:ln>
                <a:extLst/>
              </p:spPr>
            </p:cxnSp>
            <p:cxnSp>
              <p:nvCxnSpPr>
                <p:cNvPr id="20" name="Straight Arrow Connector 23"/>
                <p:cNvCxnSpPr>
                  <a:cxnSpLocks noChangeShapeType="1"/>
                </p:cNvCxnSpPr>
                <p:nvPr/>
              </p:nvCxnSpPr>
              <p:spPr bwMode="auto">
                <a:xfrm>
                  <a:off x="1986407" y="5434585"/>
                  <a:ext cx="0" cy="675437"/>
                </a:xfrm>
                <a:prstGeom prst="straightConnector1">
                  <a:avLst/>
                </a:prstGeom>
                <a:grpFill/>
                <a:ln w="63500" algn="ctr">
                  <a:solidFill>
                    <a:srgbClr val="0033CC"/>
                  </a:solidFill>
                  <a:round/>
                  <a:headEnd/>
                  <a:tailEnd type="arrow" w="med" len="med"/>
                </a:ln>
                <a:extLst/>
              </p:spPr>
            </p:cxnSp>
            <p:cxnSp>
              <p:nvCxnSpPr>
                <p:cNvPr id="27" name="Straight Arrow Connector 26"/>
                <p:cNvCxnSpPr/>
                <p:nvPr/>
              </p:nvCxnSpPr>
              <p:spPr>
                <a:xfrm>
                  <a:off x="3332374" y="3063980"/>
                  <a:ext cx="0" cy="958926"/>
                </a:xfrm>
                <a:prstGeom prst="straightConnector1">
                  <a:avLst/>
                </a:prstGeom>
                <a:grpFill/>
                <a:ln w="63500">
                  <a:solidFill>
                    <a:srgbClr val="0033CC"/>
                  </a:solidFill>
                  <a:tailEnd type="arrow"/>
                </a:ln>
              </p:spPr>
              <p:style>
                <a:lnRef idx="1">
                  <a:schemeClr val="accent1"/>
                </a:lnRef>
                <a:fillRef idx="0">
                  <a:schemeClr val="accent1"/>
                </a:fillRef>
                <a:effectRef idx="0">
                  <a:schemeClr val="accent1"/>
                </a:effectRef>
                <a:fontRef idx="minor">
                  <a:schemeClr val="tx1"/>
                </a:fontRef>
              </p:style>
            </p:cxnSp>
          </p:grpSp>
          <p:cxnSp>
            <p:nvCxnSpPr>
              <p:cNvPr id="86" name="Straight Connector 85"/>
              <p:cNvCxnSpPr/>
              <p:nvPr/>
            </p:nvCxnSpPr>
            <p:spPr>
              <a:xfrm flipH="1">
                <a:off x="5591227" y="4513780"/>
                <a:ext cx="25176" cy="1639050"/>
              </a:xfrm>
              <a:prstGeom prst="line">
                <a:avLst/>
              </a:prstGeom>
              <a:ln w="63500">
                <a:solidFill>
                  <a:srgbClr val="0033CC"/>
                </a:solidFill>
                <a:tailEnd type="arrow"/>
              </a:ln>
            </p:spPr>
            <p:style>
              <a:lnRef idx="1">
                <a:schemeClr val="accent1"/>
              </a:lnRef>
              <a:fillRef idx="0">
                <a:schemeClr val="accent1"/>
              </a:fillRef>
              <a:effectRef idx="0">
                <a:schemeClr val="accent1"/>
              </a:effectRef>
              <a:fontRef idx="minor">
                <a:schemeClr val="tx1"/>
              </a:fontRef>
            </p:style>
          </p:cxnSp>
          <p:grpSp>
            <p:nvGrpSpPr>
              <p:cNvPr id="115" name="Group 114"/>
              <p:cNvGrpSpPr/>
              <p:nvPr/>
            </p:nvGrpSpPr>
            <p:grpSpPr>
              <a:xfrm>
                <a:off x="5184537" y="3741681"/>
                <a:ext cx="1420093" cy="652636"/>
                <a:chOff x="7482588" y="2247125"/>
                <a:chExt cx="1420093" cy="652636"/>
              </a:xfrm>
            </p:grpSpPr>
            <p:grpSp>
              <p:nvGrpSpPr>
                <p:cNvPr id="99" name="Group 7"/>
                <p:cNvGrpSpPr>
                  <a:grpSpLocks/>
                </p:cNvGrpSpPr>
                <p:nvPr/>
              </p:nvGrpSpPr>
              <p:grpSpPr bwMode="auto">
                <a:xfrm>
                  <a:off x="7544499" y="2247125"/>
                  <a:ext cx="1358182" cy="614588"/>
                  <a:chOff x="-782" y="4053"/>
                  <a:chExt cx="4670" cy="1749"/>
                </a:xfrm>
              </p:grpSpPr>
              <p:sp>
                <p:nvSpPr>
                  <p:cNvPr id="107" name="Line 15"/>
                  <p:cNvSpPr>
                    <a:spLocks noChangeShapeType="1"/>
                  </p:cNvSpPr>
                  <p:nvPr/>
                </p:nvSpPr>
                <p:spPr bwMode="auto">
                  <a:xfrm flipV="1">
                    <a:off x="1543" y="4636"/>
                    <a:ext cx="1920" cy="1078"/>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08" name="Line 16"/>
                  <p:cNvSpPr>
                    <a:spLocks noChangeShapeType="1"/>
                  </p:cNvSpPr>
                  <p:nvPr/>
                </p:nvSpPr>
                <p:spPr bwMode="auto">
                  <a:xfrm flipV="1">
                    <a:off x="1456" y="4258"/>
                    <a:ext cx="1362" cy="1440"/>
                  </a:xfrm>
                  <a:prstGeom prst="line">
                    <a:avLst/>
                  </a:prstGeom>
                  <a:noFill/>
                  <a:ln w="12700">
                    <a:solidFill>
                      <a:srgbClr val="00FF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09" name="Oval 17"/>
                  <p:cNvSpPr>
                    <a:spLocks noChangeArrowheads="1"/>
                  </p:cNvSpPr>
                  <p:nvPr/>
                </p:nvSpPr>
                <p:spPr bwMode="auto">
                  <a:xfrm>
                    <a:off x="3023" y="4053"/>
                    <a:ext cx="576" cy="410"/>
                  </a:xfrm>
                  <a:prstGeom prst="ellipse">
                    <a:avLst/>
                  </a:prstGeom>
                  <a:solidFill>
                    <a:srgbClr val="FF00FF"/>
                  </a:solidFill>
                  <a:ln w="12700">
                    <a:solidFill>
                      <a:schemeClr val="tx1"/>
                    </a:solidFill>
                    <a:round/>
                    <a:headEnd/>
                    <a:tailEnd/>
                  </a:ln>
                </p:spPr>
                <p:txBody>
                  <a:bodyPr wrap="none"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endParaRPr lang="en-US" altLang="en-US"/>
                  </a:p>
                </p:txBody>
              </p:sp>
              <p:sp>
                <p:nvSpPr>
                  <p:cNvPr id="111" name="Freeform 19"/>
                  <p:cNvSpPr>
                    <a:spLocks/>
                  </p:cNvSpPr>
                  <p:nvPr/>
                </p:nvSpPr>
                <p:spPr bwMode="auto">
                  <a:xfrm>
                    <a:off x="1848" y="5370"/>
                    <a:ext cx="240" cy="432"/>
                  </a:xfrm>
                  <a:custGeom>
                    <a:avLst/>
                    <a:gdLst>
                      <a:gd name="T0" fmla="*/ 0 w 480"/>
                      <a:gd name="T1" fmla="*/ 0 h 816"/>
                      <a:gd name="T2" fmla="*/ 1 w 480"/>
                      <a:gd name="T3" fmla="*/ 1 h 816"/>
                      <a:gd name="T4" fmla="*/ 1 w 480"/>
                      <a:gd name="T5" fmla="*/ 1 h 816"/>
                      <a:gd name="T6" fmla="*/ 0 60000 65536"/>
                      <a:gd name="T7" fmla="*/ 0 60000 65536"/>
                      <a:gd name="T8" fmla="*/ 0 60000 65536"/>
                      <a:gd name="T9" fmla="*/ 0 w 480"/>
                      <a:gd name="T10" fmla="*/ 0 h 816"/>
                      <a:gd name="T11" fmla="*/ 480 w 480"/>
                      <a:gd name="T12" fmla="*/ 816 h 816"/>
                    </a:gdLst>
                    <a:ahLst/>
                    <a:cxnLst>
                      <a:cxn ang="T6">
                        <a:pos x="T0" y="T1"/>
                      </a:cxn>
                      <a:cxn ang="T7">
                        <a:pos x="T2" y="T3"/>
                      </a:cxn>
                      <a:cxn ang="T8">
                        <a:pos x="T4" y="T5"/>
                      </a:cxn>
                    </a:cxnLst>
                    <a:rect l="T9" t="T10" r="T11" b="T12"/>
                    <a:pathLst>
                      <a:path w="480" h="816">
                        <a:moveTo>
                          <a:pt x="0" y="0"/>
                        </a:moveTo>
                        <a:cubicBezTo>
                          <a:pt x="152" y="124"/>
                          <a:pt x="304" y="248"/>
                          <a:pt x="384" y="384"/>
                        </a:cubicBezTo>
                        <a:cubicBezTo>
                          <a:pt x="464" y="520"/>
                          <a:pt x="472" y="668"/>
                          <a:pt x="480" y="816"/>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110" name="Line 18"/>
                  <p:cNvSpPr>
                    <a:spLocks noChangeShapeType="1"/>
                  </p:cNvSpPr>
                  <p:nvPr/>
                </p:nvSpPr>
                <p:spPr bwMode="auto">
                  <a:xfrm>
                    <a:off x="48" y="5714"/>
                    <a:ext cx="3840" cy="0"/>
                  </a:xfrm>
                  <a:prstGeom prst="line">
                    <a:avLst/>
                  </a:prstGeom>
                  <a:noFill/>
                  <a:ln w="22225">
                    <a:solidFill>
                      <a:srgbClr val="993300"/>
                    </a:solidFill>
                    <a:round/>
                    <a:headEnd/>
                    <a:tailEnd/>
                  </a:ln>
                  <a:extLst>
                    <a:ext uri="{909E8E84-426E-40DD-AFC4-6F175D3DCCD1}">
                      <a14:hiddenFill xmlns:a14="http://schemas.microsoft.com/office/drawing/2010/main">
                        <a:noFill/>
                      </a14:hiddenFill>
                    </a:ext>
                  </a:extLst>
                </p:spPr>
                <p:txBody>
                  <a:bodyPr wrap="none" anchor="ctr"/>
                  <a:lstStyle/>
                  <a:p>
                    <a:endParaRPr lang="en-GB"/>
                  </a:p>
                </p:txBody>
              </p:sp>
              <p:sp>
                <p:nvSpPr>
                  <p:cNvPr id="106" name="Line 14"/>
                  <p:cNvSpPr>
                    <a:spLocks noChangeShapeType="1"/>
                  </p:cNvSpPr>
                  <p:nvPr/>
                </p:nvSpPr>
                <p:spPr bwMode="auto">
                  <a:xfrm>
                    <a:off x="-782" y="5731"/>
                    <a:ext cx="2016" cy="0"/>
                  </a:xfrm>
                  <a:prstGeom prst="line">
                    <a:avLst/>
                  </a:prstGeom>
                  <a:noFill/>
                  <a:ln w="50800">
                    <a:solidFill>
                      <a:srgbClr val="3333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sp>
                <p:nvSpPr>
                  <p:cNvPr id="104" name="Freeform 12"/>
                  <p:cNvSpPr>
                    <a:spLocks/>
                  </p:cNvSpPr>
                  <p:nvPr/>
                </p:nvSpPr>
                <p:spPr bwMode="auto">
                  <a:xfrm>
                    <a:off x="-529" y="4354"/>
                    <a:ext cx="3552" cy="1104"/>
                  </a:xfrm>
                  <a:custGeom>
                    <a:avLst/>
                    <a:gdLst>
                      <a:gd name="T0" fmla="*/ 0 w 3696"/>
                      <a:gd name="T1" fmla="*/ 1104 h 1104"/>
                      <a:gd name="T2" fmla="*/ 1348 w 3696"/>
                      <a:gd name="T3" fmla="*/ 912 h 1104"/>
                      <a:gd name="T4" fmla="*/ 2119 w 3696"/>
                      <a:gd name="T5" fmla="*/ 0 h 1104"/>
                      <a:gd name="T6" fmla="*/ 0 60000 65536"/>
                      <a:gd name="T7" fmla="*/ 0 60000 65536"/>
                      <a:gd name="T8" fmla="*/ 0 60000 65536"/>
                      <a:gd name="T9" fmla="*/ 0 w 3696"/>
                      <a:gd name="T10" fmla="*/ 0 h 1104"/>
                      <a:gd name="T11" fmla="*/ 3696 w 3696"/>
                      <a:gd name="T12" fmla="*/ 1104 h 1104"/>
                    </a:gdLst>
                    <a:ahLst/>
                    <a:cxnLst>
                      <a:cxn ang="T6">
                        <a:pos x="T0" y="T1"/>
                      </a:cxn>
                      <a:cxn ang="T7">
                        <a:pos x="T2" y="T3"/>
                      </a:cxn>
                      <a:cxn ang="T8">
                        <a:pos x="T4" y="T5"/>
                      </a:cxn>
                    </a:cxnLst>
                    <a:rect l="T9" t="T10" r="T11" b="T12"/>
                    <a:pathLst>
                      <a:path w="3696" h="1104">
                        <a:moveTo>
                          <a:pt x="0" y="1104"/>
                        </a:moveTo>
                        <a:cubicBezTo>
                          <a:pt x="868" y="1100"/>
                          <a:pt x="1736" y="1096"/>
                          <a:pt x="2352" y="912"/>
                        </a:cubicBezTo>
                        <a:cubicBezTo>
                          <a:pt x="2968" y="728"/>
                          <a:pt x="3332" y="364"/>
                          <a:pt x="3696" y="0"/>
                        </a:cubicBezTo>
                      </a:path>
                    </a:pathLst>
                  </a:custGeom>
                  <a:noFill/>
                  <a:ln w="22225">
                    <a:solidFill>
                      <a:srgbClr val="FF6600"/>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GB"/>
                  </a:p>
                </p:txBody>
              </p:sp>
              <p:sp>
                <p:nvSpPr>
                  <p:cNvPr id="105" name="Line 13"/>
                  <p:cNvSpPr>
                    <a:spLocks noChangeShapeType="1"/>
                  </p:cNvSpPr>
                  <p:nvPr/>
                </p:nvSpPr>
                <p:spPr bwMode="auto">
                  <a:xfrm flipV="1">
                    <a:off x="1450" y="4521"/>
                    <a:ext cx="1478" cy="1126"/>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GB"/>
                  </a:p>
                </p:txBody>
              </p:sp>
            </p:grpSp>
            <p:sp>
              <p:nvSpPr>
                <p:cNvPr id="97" name="7-Point Star 96"/>
                <p:cNvSpPr/>
                <p:nvPr/>
              </p:nvSpPr>
              <p:spPr>
                <a:xfrm>
                  <a:off x="7482588" y="2762145"/>
                  <a:ext cx="123821" cy="137616"/>
                </a:xfrm>
                <a:prstGeom prst="star7">
                  <a:avLst/>
                </a:prstGeom>
                <a:solidFill>
                  <a:srgbClr val="C0000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5123"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42793" y="3643381"/>
                <a:ext cx="646596" cy="62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 name="TextBox 118"/>
              <p:cNvSpPr txBox="1"/>
              <p:nvPr/>
            </p:nvSpPr>
            <p:spPr>
              <a:xfrm>
                <a:off x="3180408" y="4252170"/>
                <a:ext cx="771365" cy="261610"/>
              </a:xfrm>
              <a:prstGeom prst="rect">
                <a:avLst/>
              </a:prstGeom>
              <a:noFill/>
            </p:spPr>
            <p:txBody>
              <a:bodyPr wrap="none" rtlCol="0">
                <a:spAutoFit/>
              </a:bodyPr>
              <a:lstStyle/>
              <a:p>
                <a:r>
                  <a:rPr lang="en-GB" sz="1100" dirty="0" err="1" smtClean="0"/>
                  <a:t>nMoldyn</a:t>
                </a:r>
                <a:endParaRPr lang="en-GB" sz="1100" dirty="0"/>
              </a:p>
            </p:txBody>
          </p:sp>
        </p:grpSp>
        <p:grpSp>
          <p:nvGrpSpPr>
            <p:cNvPr id="142" name="Group 141"/>
            <p:cNvGrpSpPr/>
            <p:nvPr/>
          </p:nvGrpSpPr>
          <p:grpSpPr>
            <a:xfrm>
              <a:off x="5020780" y="3638436"/>
              <a:ext cx="1755334" cy="818810"/>
              <a:chOff x="5492278" y="2624244"/>
              <a:chExt cx="1755334" cy="818810"/>
            </a:xfrm>
          </p:grpSpPr>
          <p:pic>
            <p:nvPicPr>
              <p:cNvPr id="5125" name="Picture 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228294" y="3199654"/>
                <a:ext cx="224034" cy="212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35" name="Object 22"/>
              <p:cNvGraphicFramePr>
                <a:graphicFrameLocks noChangeAspect="1"/>
              </p:cNvGraphicFramePr>
              <p:nvPr>
                <p:extLst>
                  <p:ext uri="{D42A27DB-BD31-4B8C-83A1-F6EECF244321}">
                    <p14:modId xmlns:p14="http://schemas.microsoft.com/office/powerpoint/2010/main" val="1698332113"/>
                  </p:ext>
                </p:extLst>
              </p:nvPr>
            </p:nvGraphicFramePr>
            <p:xfrm>
              <a:off x="5782765" y="2982287"/>
              <a:ext cx="207629" cy="233811"/>
            </p:xfrm>
            <a:graphic>
              <a:graphicData uri="http://schemas.openxmlformats.org/presentationml/2006/ole">
                <mc:AlternateContent xmlns:mc="http://schemas.openxmlformats.org/markup-compatibility/2006">
                  <mc:Choice xmlns:v="urn:schemas-microsoft-com:vml" Requires="v">
                    <p:oleObj spid="_x0000_s10296" name="Equation" r:id="rId13" imgW="177480" imgH="253800" progId="Equation.3">
                      <p:embed/>
                    </p:oleObj>
                  </mc:Choice>
                  <mc:Fallback>
                    <p:oleObj name="Equation" r:id="rId13" imgW="177480" imgH="25380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782765" y="2982287"/>
                            <a:ext cx="207629" cy="233811"/>
                          </a:xfrm>
                          <a:prstGeom prst="rect">
                            <a:avLst/>
                          </a:prstGeom>
                          <a:solidFill>
                            <a:schemeClr val="bg1">
                              <a:alpha val="50000"/>
                            </a:schemeClr>
                          </a:solidFill>
                          <a:ln>
                            <a:noFill/>
                          </a:ln>
                          <a:effectLst/>
                        </p:spPr>
                      </p:pic>
                    </p:oleObj>
                  </mc:Fallback>
                </mc:AlternateContent>
              </a:graphicData>
            </a:graphic>
          </p:graphicFrame>
          <p:graphicFrame>
            <p:nvGraphicFramePr>
              <p:cNvPr id="136" name="Object 21"/>
              <p:cNvGraphicFramePr>
                <a:graphicFrameLocks noChangeAspect="1"/>
              </p:cNvGraphicFramePr>
              <p:nvPr>
                <p:extLst>
                  <p:ext uri="{D42A27DB-BD31-4B8C-83A1-F6EECF244321}">
                    <p14:modId xmlns:p14="http://schemas.microsoft.com/office/powerpoint/2010/main" val="2211388964"/>
                  </p:ext>
                </p:extLst>
              </p:nvPr>
            </p:nvGraphicFramePr>
            <p:xfrm>
              <a:off x="7051570" y="2624244"/>
              <a:ext cx="196042" cy="206489"/>
            </p:xfrm>
            <a:graphic>
              <a:graphicData uri="http://schemas.openxmlformats.org/presentationml/2006/ole">
                <mc:AlternateContent xmlns:mc="http://schemas.openxmlformats.org/markup-compatibility/2006">
                  <mc:Choice xmlns:v="urn:schemas-microsoft-com:vml" Requires="v">
                    <p:oleObj spid="_x0000_s10297" name="Equation" r:id="rId15" imgW="241200" imgH="253800" progId="Equation.3">
                      <p:embed/>
                    </p:oleObj>
                  </mc:Choice>
                  <mc:Fallback>
                    <p:oleObj name="Equation" r:id="rId15" imgW="241200" imgH="25380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051570" y="2624244"/>
                            <a:ext cx="196042" cy="206489"/>
                          </a:xfrm>
                          <a:prstGeom prst="rect">
                            <a:avLst/>
                          </a:prstGeom>
                          <a:solidFill>
                            <a:schemeClr val="bg1">
                              <a:alpha val="50000"/>
                            </a:schemeClr>
                          </a:solidFill>
                          <a:ln>
                            <a:noFill/>
                          </a:ln>
                          <a:effectLst/>
                        </p:spPr>
                      </p:pic>
                    </p:oleObj>
                  </mc:Fallback>
                </mc:AlternateContent>
              </a:graphicData>
            </a:graphic>
          </p:graphicFrame>
          <p:sp>
            <p:nvSpPr>
              <p:cNvPr id="138" name="Text Box 20"/>
              <p:cNvSpPr txBox="1">
                <a:spLocks noChangeArrowheads="1"/>
              </p:cNvSpPr>
              <p:nvPr/>
            </p:nvSpPr>
            <p:spPr bwMode="auto">
              <a:xfrm>
                <a:off x="6478991" y="3092987"/>
                <a:ext cx="25160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GB" altLang="en-US" sz="1000" dirty="0">
                    <a:latin typeface="Symbol" pitchFamily="18" charset="2"/>
                  </a:rPr>
                  <a:t>W</a:t>
                </a:r>
              </a:p>
            </p:txBody>
          </p:sp>
          <p:grpSp>
            <p:nvGrpSpPr>
              <p:cNvPr id="5142" name="Group 5141"/>
              <p:cNvGrpSpPr/>
              <p:nvPr/>
            </p:nvGrpSpPr>
            <p:grpSpPr>
              <a:xfrm>
                <a:off x="5492278" y="3191340"/>
                <a:ext cx="355239" cy="251714"/>
                <a:chOff x="7313105" y="1844824"/>
                <a:chExt cx="355239" cy="288032"/>
              </a:xfrm>
            </p:grpSpPr>
            <p:cxnSp>
              <p:nvCxnSpPr>
                <p:cNvPr id="5127" name="Straight Arrow Connector 5126"/>
                <p:cNvCxnSpPr/>
                <p:nvPr/>
              </p:nvCxnSpPr>
              <p:spPr>
                <a:xfrm>
                  <a:off x="7524328" y="1988840"/>
                  <a:ext cx="144016" cy="0"/>
                </a:xfrm>
                <a:prstGeom prst="straightConnector1">
                  <a:avLst/>
                </a:prstGeom>
                <a:ln>
                  <a:solidFill>
                    <a:srgbClr val="C00000"/>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a:off x="7524328" y="1988840"/>
                  <a:ext cx="72008" cy="144016"/>
                </a:xfrm>
                <a:prstGeom prst="straightConnector1">
                  <a:avLst/>
                </a:prstGeom>
                <a:ln>
                  <a:solidFill>
                    <a:srgbClr val="C00000"/>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H="1">
                  <a:off x="7452320" y="1988840"/>
                  <a:ext cx="72008" cy="144016"/>
                </a:xfrm>
                <a:prstGeom prst="straightConnector1">
                  <a:avLst/>
                </a:prstGeom>
                <a:ln>
                  <a:solidFill>
                    <a:srgbClr val="C00000"/>
                  </a:solidFill>
                  <a:tailEnd type="arrow" w="sm" len="sm"/>
                </a:ln>
              </p:spPr>
              <p:style>
                <a:lnRef idx="1">
                  <a:schemeClr val="accent1"/>
                </a:lnRef>
                <a:fillRef idx="0">
                  <a:schemeClr val="accent1"/>
                </a:fillRef>
                <a:effectRef idx="0">
                  <a:schemeClr val="accent1"/>
                </a:effectRef>
                <a:fontRef idx="minor">
                  <a:schemeClr val="tx1"/>
                </a:fontRef>
              </p:style>
            </p:cxnSp>
            <p:pic>
              <p:nvPicPr>
                <p:cNvPr id="5134"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rot="10800000">
                  <a:off x="7313105" y="1922166"/>
                  <a:ext cx="207963" cy="13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50" name="Straight Arrow Connector 149"/>
                <p:cNvCxnSpPr>
                  <a:stCxn id="5134" idx="1"/>
                </p:cNvCxnSpPr>
                <p:nvPr/>
              </p:nvCxnSpPr>
              <p:spPr>
                <a:xfrm flipV="1">
                  <a:off x="7521068" y="1844824"/>
                  <a:ext cx="75268" cy="144017"/>
                </a:xfrm>
                <a:prstGeom prst="straightConnector1">
                  <a:avLst/>
                </a:prstGeom>
                <a:ln>
                  <a:solidFill>
                    <a:srgbClr val="C00000"/>
                  </a:solidFill>
                  <a:tailEnd type="arrow" w="sm" len="sm"/>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5134" idx="1"/>
                </p:cNvCxnSpPr>
                <p:nvPr/>
              </p:nvCxnSpPr>
              <p:spPr>
                <a:xfrm flipH="1" flipV="1">
                  <a:off x="7452320" y="1844824"/>
                  <a:ext cx="68748" cy="144017"/>
                </a:xfrm>
                <a:prstGeom prst="straightConnector1">
                  <a:avLst/>
                </a:prstGeom>
                <a:ln>
                  <a:solidFill>
                    <a:srgbClr val="C00000"/>
                  </a:solidFill>
                  <a:tailEnd type="arrow" w="sm" len="sm"/>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181827295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381"/>
            <a:ext cx="9144000"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Data Interpretation: First </a:t>
            </a:r>
            <a:r>
              <a:rPr lang="en-GB" altLang="en-US" sz="2800" b="1" dirty="0">
                <a:solidFill>
                  <a:srgbClr val="000099"/>
                </a:solidFill>
                <a:latin typeface="Arial" panose="020B0604020202020204" pitchFamily="34" charset="0"/>
                <a:cs typeface="Arial" panose="020B0604020202020204" pitchFamily="34" charset="0"/>
              </a:rPr>
              <a:t>P</a:t>
            </a:r>
            <a:r>
              <a:rPr lang="en-GB" altLang="en-US" sz="2800" b="1" dirty="0" smtClean="0">
                <a:solidFill>
                  <a:srgbClr val="000099"/>
                </a:solidFill>
                <a:latin typeface="Arial" panose="020B0604020202020204" pitchFamily="34" charset="0"/>
                <a:cs typeface="Arial" panose="020B0604020202020204" pitchFamily="34" charset="0"/>
              </a:rPr>
              <a:t>rinciples Simulation</a:t>
            </a:r>
          </a:p>
        </p:txBody>
      </p:sp>
      <p:sp>
        <p:nvSpPr>
          <p:cNvPr id="8" name="TextBox 7"/>
          <p:cNvSpPr txBox="1"/>
          <p:nvPr/>
        </p:nvSpPr>
        <p:spPr>
          <a:xfrm>
            <a:off x="7020272" y="1660158"/>
            <a:ext cx="2123728" cy="584775"/>
          </a:xfrm>
          <a:prstGeom prst="rect">
            <a:avLst/>
          </a:prstGeom>
          <a:solidFill>
            <a:srgbClr val="FFFF00"/>
          </a:solidFill>
        </p:spPr>
        <p:txBody>
          <a:bodyPr wrap="square" rtlCol="0">
            <a:spAutoFit/>
          </a:bodyPr>
          <a:lstStyle/>
          <a:p>
            <a:pPr algn="ctr"/>
            <a:r>
              <a:rPr lang="en-GB" sz="1600" dirty="0" smtClean="0"/>
              <a:t>Indirect Simulations interface</a:t>
            </a:r>
            <a:endParaRPr lang="en-GB" sz="16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2274563"/>
            <a:ext cx="3420988" cy="3334224"/>
          </a:xfrm>
          <a:prstGeom prst="rect">
            <a:avLst/>
          </a:prstGeom>
        </p:spPr>
      </p:pic>
      <p:grpSp>
        <p:nvGrpSpPr>
          <p:cNvPr id="15" name="Group 14"/>
          <p:cNvGrpSpPr/>
          <p:nvPr/>
        </p:nvGrpSpPr>
        <p:grpSpPr>
          <a:xfrm>
            <a:off x="0" y="1025351"/>
            <a:ext cx="6696075" cy="5829300"/>
            <a:chOff x="0" y="1025351"/>
            <a:chExt cx="6696075" cy="5829300"/>
          </a:xfrm>
        </p:grpSpPr>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25351"/>
              <a:ext cx="6696075" cy="5829300"/>
            </a:xfrm>
            <a:prstGeom prst="rect">
              <a:avLst/>
            </a:prstGeom>
          </p:spPr>
        </p:pic>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93" y="2492896"/>
              <a:ext cx="2403431" cy="3168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TextBox 15"/>
            <p:cNvSpPr txBox="1"/>
            <p:nvPr/>
          </p:nvSpPr>
          <p:spPr>
            <a:xfrm>
              <a:off x="899592" y="3127770"/>
              <a:ext cx="1351652" cy="369332"/>
            </a:xfrm>
            <a:prstGeom prst="rect">
              <a:avLst/>
            </a:prstGeom>
            <a:solidFill>
              <a:srgbClr val="FFC000"/>
            </a:solidFill>
          </p:spPr>
          <p:txBody>
            <a:bodyPr wrap="none" rtlCol="0">
              <a:spAutoFit/>
            </a:bodyPr>
            <a:lstStyle/>
            <a:p>
              <a:r>
                <a:rPr lang="en-GB" dirty="0" smtClean="0"/>
                <a:t>Experiment</a:t>
              </a:r>
              <a:endParaRPr lang="en-GB" dirty="0"/>
            </a:p>
          </p:txBody>
        </p:sp>
      </p:grpSp>
    </p:spTree>
    <p:extLst>
      <p:ext uri="{BB962C8B-B14F-4D97-AF65-F5344CB8AC3E}">
        <p14:creationId xmlns:p14="http://schemas.microsoft.com/office/powerpoint/2010/main" val="10178481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06" y="1340768"/>
            <a:ext cx="8316416" cy="5197760"/>
          </a:xfrm>
          <a:prstGeom prst="rect">
            <a:avLst/>
          </a:prstGeom>
        </p:spPr>
      </p:pic>
      <p:sp>
        <p:nvSpPr>
          <p:cNvPr id="4" name="TextBox 3"/>
          <p:cNvSpPr txBox="1"/>
          <p:nvPr/>
        </p:nvSpPr>
        <p:spPr>
          <a:xfrm>
            <a:off x="2577701" y="5737955"/>
            <a:ext cx="5423472" cy="400110"/>
          </a:xfrm>
          <a:prstGeom prst="rect">
            <a:avLst/>
          </a:prstGeom>
          <a:solidFill>
            <a:srgbClr val="142CDC"/>
          </a:solidFill>
        </p:spPr>
        <p:txBody>
          <a:bodyPr wrap="none" rtlCol="0">
            <a:spAutoFit/>
          </a:bodyPr>
          <a:lstStyle/>
          <a:p>
            <a:r>
              <a:rPr lang="en-GB" sz="2000" dirty="0" smtClean="0">
                <a:solidFill>
                  <a:schemeClr val="bg1"/>
                </a:solidFill>
              </a:rPr>
              <a:t>VDOS from CASTEP is integrated with </a:t>
            </a:r>
            <a:r>
              <a:rPr lang="en-GB" sz="2000" dirty="0" err="1" smtClean="0">
                <a:solidFill>
                  <a:schemeClr val="bg1"/>
                </a:solidFill>
              </a:rPr>
              <a:t>Mantid</a:t>
            </a:r>
            <a:endParaRPr lang="en-GB" sz="2000" dirty="0">
              <a:solidFill>
                <a:schemeClr val="bg1"/>
              </a:solidFill>
            </a:endParaRPr>
          </a:p>
        </p:txBody>
      </p:sp>
      <p:sp>
        <p:nvSpPr>
          <p:cNvPr id="5" name="Rectangle 4"/>
          <p:cNvSpPr>
            <a:spLocks noChangeArrowheads="1"/>
          </p:cNvSpPr>
          <p:nvPr/>
        </p:nvSpPr>
        <p:spPr bwMode="auto">
          <a:xfrm>
            <a:off x="0" y="381"/>
            <a:ext cx="9144000"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Data Interpretation: First </a:t>
            </a:r>
            <a:r>
              <a:rPr lang="en-GB" altLang="en-US" sz="2800" b="1" dirty="0">
                <a:solidFill>
                  <a:srgbClr val="000099"/>
                </a:solidFill>
                <a:latin typeface="Arial" panose="020B0604020202020204" pitchFamily="34" charset="0"/>
                <a:cs typeface="Arial" panose="020B0604020202020204" pitchFamily="34" charset="0"/>
              </a:rPr>
              <a:t>P</a:t>
            </a:r>
            <a:r>
              <a:rPr lang="en-GB" altLang="en-US" sz="2800" b="1" dirty="0" smtClean="0">
                <a:solidFill>
                  <a:srgbClr val="000099"/>
                </a:solidFill>
                <a:latin typeface="Arial" panose="020B0604020202020204" pitchFamily="34" charset="0"/>
                <a:cs typeface="Arial" panose="020B0604020202020204" pitchFamily="34" charset="0"/>
              </a:rPr>
              <a:t>rinciples Simulation</a:t>
            </a:r>
          </a:p>
        </p:txBody>
      </p:sp>
    </p:spTree>
    <p:extLst>
      <p:ext uri="{BB962C8B-B14F-4D97-AF65-F5344CB8AC3E}">
        <p14:creationId xmlns:p14="http://schemas.microsoft.com/office/powerpoint/2010/main" val="5411636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9" name="Picture 11" descr="Toby with MAPS detectors 00RC28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908720"/>
            <a:ext cx="2381250" cy="220821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3510401" y="869770"/>
            <a:ext cx="4254975" cy="4617400"/>
            <a:chOff x="4762163" y="1962687"/>
            <a:chExt cx="4254975" cy="4617400"/>
          </a:xfrm>
        </p:grpSpPr>
        <p:pic>
          <p:nvPicPr>
            <p:cNvPr id="88" name="Picture 2" descr="T:\TGP\MAPS\papers\appeared_in_print\High-Tc PR\maps_construction.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62163" y="2435447"/>
              <a:ext cx="4254975" cy="4144640"/>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3"/>
            <p:cNvSpPr>
              <a:spLocks noChangeArrowheads="1"/>
            </p:cNvSpPr>
            <p:nvPr/>
          </p:nvSpPr>
          <p:spPr bwMode="auto">
            <a:xfrm>
              <a:off x="5263242" y="1962687"/>
              <a:ext cx="3252816" cy="432427"/>
            </a:xfrm>
            <a:prstGeom prst="rect">
              <a:avLst/>
            </a:prstGeom>
            <a:solidFill>
              <a:schemeClr val="bg1"/>
            </a:solidFill>
            <a:ln>
              <a:noFill/>
            </a:ln>
            <a:effectLst/>
          </p:spPr>
          <p:txBody>
            <a:bodyPr anchor="ctr"/>
            <a:lstStyle/>
            <a:p>
              <a:pPr algn="ctr"/>
              <a:r>
                <a:rPr lang="en-US" sz="2000" dirty="0" smtClean="0">
                  <a:latin typeface="Trebuchet MS" pitchFamily="34" charset="0"/>
                </a:rPr>
                <a:t>MAPS spectrometer (ISIS)</a:t>
              </a:r>
              <a:endParaRPr lang="en-US" sz="2000" dirty="0">
                <a:latin typeface="Trebuchet MS" pitchFamily="34" charset="0"/>
              </a:endParaRPr>
            </a:p>
          </p:txBody>
        </p:sp>
      </p:grpSp>
      <p:pic>
        <p:nvPicPr>
          <p:cNvPr id="7" name="Picture 6" descr="tank.eps"/>
          <p:cNvPicPr>
            <a:picLocks noChangeAspect="1"/>
          </p:cNvPicPr>
          <p:nvPr/>
        </p:nvPicPr>
        <p:blipFill>
          <a:blip r:embed="rId5" cstate="print"/>
          <a:stretch>
            <a:fillRect/>
          </a:stretch>
        </p:blipFill>
        <p:spPr>
          <a:xfrm>
            <a:off x="827584" y="3412594"/>
            <a:ext cx="2232248" cy="3229666"/>
          </a:xfrm>
          <a:prstGeom prst="rect">
            <a:avLst/>
          </a:prstGeom>
        </p:spPr>
      </p:pic>
      <p:sp>
        <p:nvSpPr>
          <p:cNvPr id="8" name="TextBox 7"/>
          <p:cNvSpPr txBox="1"/>
          <p:nvPr/>
        </p:nvSpPr>
        <p:spPr>
          <a:xfrm>
            <a:off x="1547664" y="-14898"/>
            <a:ext cx="6302836" cy="584775"/>
          </a:xfrm>
          <a:prstGeom prst="rect">
            <a:avLst/>
          </a:prstGeom>
          <a:solidFill>
            <a:schemeClr val="bg1"/>
          </a:solidFill>
        </p:spPr>
        <p:txBody>
          <a:bodyPr wrap="square" rtlCol="0">
            <a:spAutoFit/>
          </a:bodyPr>
          <a:lstStyle/>
          <a:p>
            <a:r>
              <a:rPr lang="en-GB" sz="3200" b="1" dirty="0" smtClean="0">
                <a:solidFill>
                  <a:srgbClr val="000099"/>
                </a:solidFill>
              </a:rPr>
              <a:t>Direct Geometry</a:t>
            </a:r>
            <a:endParaRPr lang="en-GB" sz="3200" b="1" dirty="0">
              <a:solidFill>
                <a:srgbClr val="000099"/>
              </a:solidFill>
            </a:endParaRPr>
          </a:p>
        </p:txBody>
      </p:sp>
      <p:sp>
        <p:nvSpPr>
          <p:cNvPr id="2" name="TextBox 1"/>
          <p:cNvSpPr txBox="1"/>
          <p:nvPr/>
        </p:nvSpPr>
        <p:spPr>
          <a:xfrm>
            <a:off x="827584" y="692696"/>
            <a:ext cx="3183896" cy="1585049"/>
          </a:xfrm>
          <a:prstGeom prst="rect">
            <a:avLst/>
          </a:prstGeom>
          <a:solidFill>
            <a:schemeClr val="bg1"/>
          </a:solidFill>
          <a:ln w="19050">
            <a:solidFill>
              <a:srgbClr val="FF0000"/>
            </a:solidFill>
          </a:ln>
        </p:spPr>
        <p:txBody>
          <a:bodyPr wrap="square" rtlCol="0">
            <a:spAutoFit/>
          </a:bodyPr>
          <a:lstStyle/>
          <a:p>
            <a:pPr>
              <a:spcBef>
                <a:spcPts val="1000"/>
              </a:spcBef>
            </a:pPr>
            <a:r>
              <a:rPr lang="en-GB" dirty="0" smtClean="0">
                <a:solidFill>
                  <a:srgbClr val="000099"/>
                </a:solidFill>
              </a:rPr>
              <a:t>~10</a:t>
            </a:r>
            <a:r>
              <a:rPr lang="en-GB" baseline="30000" dirty="0" smtClean="0">
                <a:solidFill>
                  <a:srgbClr val="000099"/>
                </a:solidFill>
              </a:rPr>
              <a:t>5</a:t>
            </a:r>
            <a:r>
              <a:rPr lang="en-GB" dirty="0" smtClean="0">
                <a:solidFill>
                  <a:srgbClr val="000099"/>
                </a:solidFill>
              </a:rPr>
              <a:t> detector elements</a:t>
            </a:r>
          </a:p>
          <a:p>
            <a:pPr>
              <a:spcBef>
                <a:spcPts val="1000"/>
              </a:spcBef>
            </a:pPr>
            <a:r>
              <a:rPr lang="en-GB" dirty="0" smtClean="0">
                <a:solidFill>
                  <a:srgbClr val="000099"/>
                </a:solidFill>
              </a:rPr>
              <a:t>~500 energy bins</a:t>
            </a:r>
          </a:p>
          <a:p>
            <a:pPr>
              <a:spcBef>
                <a:spcPts val="1000"/>
              </a:spcBef>
            </a:pPr>
            <a:r>
              <a:rPr lang="en-GB" dirty="0" smtClean="0">
                <a:solidFill>
                  <a:srgbClr val="000099"/>
                </a:solidFill>
              </a:rPr>
              <a:t>  100-500 runs</a:t>
            </a:r>
          </a:p>
          <a:p>
            <a:pPr>
              <a:spcBef>
                <a:spcPts val="1000"/>
              </a:spcBef>
            </a:pPr>
            <a:r>
              <a:rPr lang="en-GB" dirty="0" smtClean="0">
                <a:solidFill>
                  <a:srgbClr val="000099"/>
                </a:solidFill>
                <a:sym typeface="Wingdings" panose="05000000000000000000" pitchFamily="2" charset="2"/>
              </a:rPr>
              <a:t> 10</a:t>
            </a:r>
            <a:r>
              <a:rPr lang="en-GB" baseline="30000" dirty="0" smtClean="0">
                <a:solidFill>
                  <a:srgbClr val="000099"/>
                </a:solidFill>
                <a:sym typeface="Wingdings" panose="05000000000000000000" pitchFamily="2" charset="2"/>
              </a:rPr>
              <a:t>10</a:t>
            </a:r>
            <a:r>
              <a:rPr lang="en-GB" dirty="0" smtClean="0">
                <a:solidFill>
                  <a:srgbClr val="000099"/>
                </a:solidFill>
                <a:sym typeface="Wingdings" panose="05000000000000000000" pitchFamily="2" charset="2"/>
              </a:rPr>
              <a:t> voxels</a:t>
            </a:r>
            <a:endParaRPr lang="en-GB" dirty="0">
              <a:solidFill>
                <a:srgbClr val="000099"/>
              </a:solidFill>
            </a:endParaRPr>
          </a:p>
        </p:txBody>
      </p:sp>
    </p:spTree>
    <p:extLst>
      <p:ext uri="{BB962C8B-B14F-4D97-AF65-F5344CB8AC3E}">
        <p14:creationId xmlns:p14="http://schemas.microsoft.com/office/powerpoint/2010/main" val="1659018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295" y="918520"/>
            <a:ext cx="8745485" cy="975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275856" y="4653136"/>
            <a:ext cx="5726772" cy="2286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p:cNvSpPr txBox="1"/>
          <p:nvPr/>
        </p:nvSpPr>
        <p:spPr>
          <a:xfrm>
            <a:off x="1547664" y="-14898"/>
            <a:ext cx="6302836" cy="584775"/>
          </a:xfrm>
          <a:prstGeom prst="rect">
            <a:avLst/>
          </a:prstGeom>
          <a:solidFill>
            <a:schemeClr val="bg1"/>
          </a:solidFill>
        </p:spPr>
        <p:txBody>
          <a:bodyPr wrap="square" rtlCol="0">
            <a:spAutoFit/>
          </a:bodyPr>
          <a:lstStyle/>
          <a:p>
            <a:pPr algn="ctr"/>
            <a:r>
              <a:rPr lang="en-GB" sz="3200" b="1" dirty="0" smtClean="0">
                <a:solidFill>
                  <a:srgbClr val="000099"/>
                </a:solidFill>
              </a:rPr>
              <a:t>Direct Geometry data reduction</a:t>
            </a:r>
            <a:endParaRPr lang="en-GB" sz="3200" b="1" dirty="0">
              <a:solidFill>
                <a:srgbClr val="000099"/>
              </a:solidFill>
            </a:endParaRPr>
          </a:p>
        </p:txBody>
      </p:sp>
      <p:sp>
        <p:nvSpPr>
          <p:cNvPr id="2" name="TextBox 1"/>
          <p:cNvSpPr txBox="1"/>
          <p:nvPr/>
        </p:nvSpPr>
        <p:spPr>
          <a:xfrm>
            <a:off x="323527" y="692696"/>
            <a:ext cx="4199509" cy="2893100"/>
          </a:xfrm>
          <a:prstGeom prst="rect">
            <a:avLst/>
          </a:prstGeom>
          <a:solidFill>
            <a:schemeClr val="bg1"/>
          </a:solidFill>
          <a:ln w="25400">
            <a:solidFill>
              <a:srgbClr val="FF0000"/>
            </a:solidFill>
          </a:ln>
        </p:spPr>
        <p:txBody>
          <a:bodyPr wrap="square" rtlCol="0">
            <a:spAutoFit/>
          </a:bodyPr>
          <a:lstStyle/>
          <a:p>
            <a:r>
              <a:rPr lang="en-GB" sz="1400" dirty="0" smtClean="0">
                <a:solidFill>
                  <a:srgbClr val="000099"/>
                </a:solidFill>
              </a:rPr>
              <a:t>GUI</a:t>
            </a:r>
          </a:p>
          <a:p>
            <a:endParaRPr lang="en-GB" sz="1400" dirty="0">
              <a:solidFill>
                <a:srgbClr val="000099"/>
              </a:solidFill>
            </a:endParaRPr>
          </a:p>
          <a:p>
            <a:r>
              <a:rPr lang="en-GB" sz="1400" dirty="0" smtClean="0">
                <a:solidFill>
                  <a:srgbClr val="000099"/>
                </a:solidFill>
              </a:rPr>
              <a:t>Script with a few parameters:</a:t>
            </a:r>
          </a:p>
          <a:p>
            <a:pPr marL="285750" indent="-285750">
              <a:buFontTx/>
              <a:buChar char="-"/>
            </a:pPr>
            <a:r>
              <a:rPr lang="en-GB" sz="1400" dirty="0" smtClean="0">
                <a:solidFill>
                  <a:srgbClr val="000099"/>
                </a:solidFill>
              </a:rPr>
              <a:t>Sample run, white beam van, mono van run</a:t>
            </a:r>
          </a:p>
          <a:p>
            <a:pPr marL="285750" indent="-285750">
              <a:buFontTx/>
              <a:buChar char="-"/>
            </a:pPr>
            <a:r>
              <a:rPr lang="en-GB" sz="1400" dirty="0" err="1" smtClean="0">
                <a:solidFill>
                  <a:srgbClr val="000099"/>
                </a:solidFill>
              </a:rPr>
              <a:t>Ei</a:t>
            </a:r>
            <a:r>
              <a:rPr lang="en-GB" sz="1400" dirty="0" smtClean="0">
                <a:solidFill>
                  <a:srgbClr val="000099"/>
                </a:solidFill>
              </a:rPr>
              <a:t> notional</a:t>
            </a:r>
          </a:p>
          <a:p>
            <a:pPr marL="285750" indent="-285750">
              <a:buFontTx/>
              <a:buChar char="-"/>
            </a:pPr>
            <a:r>
              <a:rPr lang="en-GB" sz="1400" dirty="0" smtClean="0">
                <a:solidFill>
                  <a:srgbClr val="000099"/>
                </a:solidFill>
              </a:rPr>
              <a:t>Background integration time range</a:t>
            </a:r>
          </a:p>
          <a:p>
            <a:pPr marL="285750" indent="-285750">
              <a:buFontTx/>
              <a:buChar char="-"/>
            </a:pPr>
            <a:endParaRPr lang="en-GB" sz="1400" dirty="0">
              <a:solidFill>
                <a:srgbClr val="000099"/>
              </a:solidFill>
            </a:endParaRPr>
          </a:p>
          <a:p>
            <a:endParaRPr lang="en-GB" sz="1400" dirty="0" smtClean="0">
              <a:solidFill>
                <a:srgbClr val="000099"/>
              </a:solidFill>
            </a:endParaRPr>
          </a:p>
          <a:p>
            <a:endParaRPr lang="en-GB" sz="1400" dirty="0">
              <a:solidFill>
                <a:srgbClr val="000099"/>
              </a:solidFill>
            </a:endParaRPr>
          </a:p>
          <a:p>
            <a:endParaRPr lang="en-GB" sz="1400" dirty="0" smtClean="0">
              <a:solidFill>
                <a:srgbClr val="000099"/>
              </a:solidFill>
            </a:endParaRPr>
          </a:p>
          <a:p>
            <a:endParaRPr lang="en-GB" sz="1400" dirty="0">
              <a:solidFill>
                <a:srgbClr val="000099"/>
              </a:solidFill>
            </a:endParaRPr>
          </a:p>
          <a:p>
            <a:endParaRPr lang="en-GB" sz="1400" dirty="0">
              <a:solidFill>
                <a:srgbClr val="000099"/>
              </a:solidFill>
            </a:endParaRPr>
          </a:p>
          <a:p>
            <a:endParaRPr lang="en-GB" sz="1400" dirty="0">
              <a:solidFill>
                <a:srgbClr val="000099"/>
              </a:solidFill>
            </a:endParaRPr>
          </a:p>
        </p:txBody>
      </p:sp>
      <p:sp>
        <p:nvSpPr>
          <p:cNvPr id="6" name="TextBox 5"/>
          <p:cNvSpPr txBox="1"/>
          <p:nvPr/>
        </p:nvSpPr>
        <p:spPr>
          <a:xfrm>
            <a:off x="361280" y="2139246"/>
            <a:ext cx="4131296" cy="1384995"/>
          </a:xfrm>
          <a:prstGeom prst="rect">
            <a:avLst/>
          </a:prstGeom>
          <a:solidFill>
            <a:schemeClr val="bg1"/>
          </a:solidFill>
          <a:ln w="25400">
            <a:noFill/>
          </a:ln>
        </p:spPr>
        <p:txBody>
          <a:bodyPr wrap="square" rtlCol="0">
            <a:spAutoFit/>
          </a:bodyPr>
          <a:lstStyle/>
          <a:p>
            <a:r>
              <a:rPr lang="en-GB" sz="1400" dirty="0" err="1" smtClean="0">
                <a:solidFill>
                  <a:srgbClr val="000099"/>
                </a:solidFill>
              </a:rPr>
              <a:t>Autoreduce</a:t>
            </a:r>
            <a:r>
              <a:rPr lang="en-GB" sz="1400" dirty="0" smtClean="0">
                <a:solidFill>
                  <a:srgbClr val="000099"/>
                </a:solidFill>
              </a:rPr>
              <a:t>: web-based interface to set up as background process</a:t>
            </a:r>
          </a:p>
          <a:p>
            <a:pPr marL="285750" indent="-285750">
              <a:buFontTx/>
              <a:buChar char="-"/>
            </a:pPr>
            <a:r>
              <a:rPr lang="en-GB" sz="1400" dirty="0" smtClean="0">
                <a:solidFill>
                  <a:srgbClr val="000099"/>
                </a:solidFill>
              </a:rPr>
              <a:t>Not yet polished: want to hide more</a:t>
            </a:r>
          </a:p>
          <a:p>
            <a:pPr marL="285750" indent="-285750">
              <a:buFontTx/>
              <a:buChar char="-"/>
            </a:pPr>
            <a:r>
              <a:rPr lang="en-GB" sz="1400" dirty="0" smtClean="0">
                <a:solidFill>
                  <a:srgbClr val="000099"/>
                </a:solidFill>
              </a:rPr>
              <a:t>Powder diffraction, SX diffraction will follow</a:t>
            </a:r>
          </a:p>
          <a:p>
            <a:endParaRPr lang="en-GB" sz="1400" dirty="0">
              <a:solidFill>
                <a:srgbClr val="000099"/>
              </a:solidFill>
            </a:endParaRPr>
          </a:p>
          <a:p>
            <a:endParaRPr lang="en-GB" sz="1400" dirty="0">
              <a:solidFill>
                <a:srgbClr val="000099"/>
              </a:solidFill>
            </a:endParaRPr>
          </a:p>
        </p:txBody>
      </p:sp>
    </p:spTree>
    <p:extLst>
      <p:ext uri="{BB962C8B-B14F-4D97-AF65-F5344CB8AC3E}">
        <p14:creationId xmlns:p14="http://schemas.microsoft.com/office/powerpoint/2010/main" val="319517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1.94444E-6 1.11111E-6 L -0.00243 -0.59722 " pathEditMode="relative" rAng="0" ptsTypes="AA">
                                      <p:cBhvr>
                                        <p:cTn id="11" dur="2000" fill="hold"/>
                                        <p:tgtEl>
                                          <p:spTgt spid="9218"/>
                                        </p:tgtEl>
                                        <p:attrNameLst>
                                          <p:attrName>ppt_x</p:attrName>
                                          <p:attrName>ppt_y</p:attrName>
                                        </p:attrNameLst>
                                      </p:cBhvr>
                                      <p:rCtr x="-122" y="-29861"/>
                                    </p:animMotion>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412776"/>
            <a:ext cx="8229600" cy="3301645"/>
          </a:xfrm>
        </p:spPr>
        <p:txBody>
          <a:bodyPr>
            <a:normAutofit/>
          </a:bodyPr>
          <a:lstStyle/>
          <a:p>
            <a:r>
              <a:rPr lang="en-US" sz="2000" dirty="0" smtClean="0">
                <a:solidFill>
                  <a:srgbClr val="000099"/>
                </a:solidFill>
                <a:latin typeface="Arial" panose="020B0604020202020204" pitchFamily="34" charset="0"/>
                <a:cs typeface="Arial" panose="020B0604020202020204" pitchFamily="34" charset="0"/>
              </a:rPr>
              <a:t>Represent n-dimensional data in the complete manifold of interest</a:t>
            </a:r>
          </a:p>
          <a:p>
            <a:r>
              <a:rPr lang="en-US" sz="2000" dirty="0" smtClean="0">
                <a:solidFill>
                  <a:srgbClr val="000099"/>
                </a:solidFill>
                <a:latin typeface="Arial" panose="020B0604020202020204" pitchFamily="34" charset="0"/>
                <a:cs typeface="Arial" panose="020B0604020202020204" pitchFamily="34" charset="0"/>
              </a:rPr>
              <a:t>Efficiently handle sparse as well as dense n-dimensional data</a:t>
            </a:r>
          </a:p>
          <a:p>
            <a:r>
              <a:rPr lang="en-US" sz="2000" dirty="0" smtClean="0">
                <a:solidFill>
                  <a:srgbClr val="000099"/>
                </a:solidFill>
                <a:latin typeface="Arial" panose="020B0604020202020204" pitchFamily="34" charset="0"/>
                <a:cs typeface="Arial" panose="020B0604020202020204" pitchFamily="34" charset="0"/>
              </a:rPr>
              <a:t>Operate on such data very quickly and also use </a:t>
            </a:r>
            <a:r>
              <a:rPr lang="en-US" sz="2000" dirty="0" err="1" smtClean="0">
                <a:solidFill>
                  <a:srgbClr val="000099"/>
                </a:solidFill>
                <a:latin typeface="Arial" panose="020B0604020202020204" pitchFamily="34" charset="0"/>
                <a:cs typeface="Arial" panose="020B0604020202020204" pitchFamily="34" charset="0"/>
              </a:rPr>
              <a:t>Mantid’s</a:t>
            </a:r>
            <a:r>
              <a:rPr lang="en-US" sz="2000" dirty="0" smtClean="0">
                <a:solidFill>
                  <a:srgbClr val="000099"/>
                </a:solidFill>
                <a:latin typeface="Arial" panose="020B0604020202020204" pitchFamily="34" charset="0"/>
                <a:cs typeface="Arial" panose="020B0604020202020204" pitchFamily="34" charset="0"/>
              </a:rPr>
              <a:t> plugin framework to add new algorithm features</a:t>
            </a:r>
          </a:p>
          <a:p>
            <a:r>
              <a:rPr lang="en-US" sz="2000" dirty="0" smtClean="0">
                <a:solidFill>
                  <a:srgbClr val="000099"/>
                </a:solidFill>
                <a:latin typeface="Arial" panose="020B0604020202020204" pitchFamily="34" charset="0"/>
                <a:cs typeface="Arial" panose="020B0604020202020204" pitchFamily="34" charset="0"/>
              </a:rPr>
              <a:t>Visualize massive data sets in n-dimensions</a:t>
            </a:r>
          </a:p>
          <a:p>
            <a:r>
              <a:rPr lang="en-US" sz="2000" dirty="0" smtClean="0">
                <a:solidFill>
                  <a:srgbClr val="000099"/>
                </a:solidFill>
                <a:latin typeface="Arial" panose="020B0604020202020204" pitchFamily="34" charset="0"/>
                <a:cs typeface="Arial" panose="020B0604020202020204" pitchFamily="34" charset="0"/>
              </a:rPr>
              <a:t>Have these tools work for more than just one technique area</a:t>
            </a:r>
          </a:p>
          <a:p>
            <a:r>
              <a:rPr lang="en-US" sz="2000" dirty="0" smtClean="0">
                <a:solidFill>
                  <a:srgbClr val="000099"/>
                </a:solidFill>
                <a:latin typeface="Arial" panose="020B0604020202020204" pitchFamily="34" charset="0"/>
                <a:cs typeface="Arial" panose="020B0604020202020204" pitchFamily="34" charset="0"/>
              </a:rPr>
              <a:t>Simulation and fitting</a:t>
            </a:r>
            <a:endParaRPr lang="en-US" sz="2000" dirty="0">
              <a:solidFill>
                <a:srgbClr val="000099"/>
              </a:solidFill>
              <a:latin typeface="Arial" panose="020B0604020202020204" pitchFamily="34" charset="0"/>
              <a:cs typeface="Arial" panose="020B0604020202020204" pitchFamily="34" charset="0"/>
            </a:endParaRPr>
          </a:p>
        </p:txBody>
      </p:sp>
      <p:sp>
        <p:nvSpPr>
          <p:cNvPr id="5" name="TextBox 4"/>
          <p:cNvSpPr txBox="1"/>
          <p:nvPr/>
        </p:nvSpPr>
        <p:spPr>
          <a:xfrm>
            <a:off x="1547664" y="-14898"/>
            <a:ext cx="6302836" cy="1077218"/>
          </a:xfrm>
          <a:prstGeom prst="rect">
            <a:avLst/>
          </a:prstGeom>
          <a:solidFill>
            <a:schemeClr val="bg1"/>
          </a:solidFill>
        </p:spPr>
        <p:txBody>
          <a:bodyPr wrap="square" rtlCol="0">
            <a:spAutoFit/>
          </a:bodyPr>
          <a:lstStyle/>
          <a:p>
            <a:pPr algn="ctr"/>
            <a:r>
              <a:rPr lang="en-GB" sz="3200" b="1" dirty="0" smtClean="0">
                <a:solidFill>
                  <a:srgbClr val="000099"/>
                </a:solidFill>
              </a:rPr>
              <a:t>Multi-dimensional data visualisation: Objectives</a:t>
            </a:r>
            <a:endParaRPr lang="en-GB" sz="3200" b="1" dirty="0">
              <a:solidFill>
                <a:srgbClr val="000099"/>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836722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000" dirty="0" smtClean="0">
                <a:solidFill>
                  <a:srgbClr val="000099"/>
                </a:solidFill>
                <a:latin typeface="Arial" panose="020B0604020202020204" pitchFamily="34" charset="0"/>
                <a:cs typeface="Arial" panose="020B0604020202020204" pitchFamily="34" charset="0"/>
              </a:rPr>
              <a:t>Horace</a:t>
            </a:r>
          </a:p>
          <a:p>
            <a:r>
              <a:rPr lang="en-US" sz="2000" dirty="0" smtClean="0">
                <a:solidFill>
                  <a:srgbClr val="000099"/>
                </a:solidFill>
                <a:latin typeface="Arial" panose="020B0604020202020204" pitchFamily="34" charset="0"/>
                <a:cs typeface="Arial" panose="020B0604020202020204" pitchFamily="34" charset="0"/>
              </a:rPr>
              <a:t>Dave</a:t>
            </a:r>
          </a:p>
          <a:p>
            <a:r>
              <a:rPr lang="en-US" sz="2000" dirty="0" err="1" smtClean="0">
                <a:solidFill>
                  <a:srgbClr val="000099"/>
                </a:solidFill>
                <a:latin typeface="Arial" panose="020B0604020202020204" pitchFamily="34" charset="0"/>
                <a:cs typeface="Arial" panose="020B0604020202020204" pitchFamily="34" charset="0"/>
              </a:rPr>
              <a:t>MSlice</a:t>
            </a:r>
            <a:endParaRPr lang="en-US" sz="2000" dirty="0" smtClean="0">
              <a:solidFill>
                <a:srgbClr val="000099"/>
              </a:solidFill>
              <a:latin typeface="Arial" panose="020B0604020202020204" pitchFamily="34" charset="0"/>
              <a:cs typeface="Arial" panose="020B0604020202020204" pitchFamily="34" charset="0"/>
            </a:endParaRPr>
          </a:p>
          <a:p>
            <a:r>
              <a:rPr lang="en-US" sz="2000" dirty="0" smtClean="0">
                <a:solidFill>
                  <a:srgbClr val="000099"/>
                </a:solidFill>
                <a:latin typeface="Arial" panose="020B0604020202020204" pitchFamily="34" charset="0"/>
                <a:cs typeface="Arial" panose="020B0604020202020204" pitchFamily="34" charset="0"/>
              </a:rPr>
              <a:t>ISAW</a:t>
            </a:r>
          </a:p>
          <a:p>
            <a:endParaRPr lang="en-US" sz="2000" dirty="0">
              <a:solidFill>
                <a:srgbClr val="000099"/>
              </a:solidFill>
              <a:latin typeface="Arial" panose="020B0604020202020204" pitchFamily="34" charset="0"/>
              <a:cs typeface="Arial" panose="020B0604020202020204" pitchFamily="34" charset="0"/>
            </a:endParaRPr>
          </a:p>
          <a:p>
            <a:endParaRPr lang="en-US" sz="2000" dirty="0" smtClean="0">
              <a:solidFill>
                <a:srgbClr val="000099"/>
              </a:solidFill>
              <a:latin typeface="Arial" panose="020B0604020202020204" pitchFamily="34" charset="0"/>
              <a:cs typeface="Arial" panose="020B0604020202020204" pitchFamily="34" charset="0"/>
            </a:endParaRPr>
          </a:p>
          <a:p>
            <a:endParaRPr lang="en-US" sz="2000" dirty="0" smtClean="0">
              <a:solidFill>
                <a:srgbClr val="000099"/>
              </a:solidFill>
              <a:latin typeface="Arial" panose="020B0604020202020204" pitchFamily="34" charset="0"/>
              <a:cs typeface="Arial" panose="020B0604020202020204" pitchFamily="34" charset="0"/>
            </a:endParaRPr>
          </a:p>
          <a:p>
            <a:r>
              <a:rPr lang="en-US" sz="2000" dirty="0" err="1" smtClean="0">
                <a:solidFill>
                  <a:srgbClr val="000099"/>
                </a:solidFill>
                <a:latin typeface="Arial" panose="020B0604020202020204" pitchFamily="34" charset="0"/>
                <a:cs typeface="Arial" panose="020B0604020202020204" pitchFamily="34" charset="0"/>
              </a:rPr>
              <a:t>Tobyfit</a:t>
            </a:r>
            <a:endParaRPr lang="en-US" sz="2000" dirty="0">
              <a:solidFill>
                <a:srgbClr val="000099"/>
              </a:solidFill>
              <a:latin typeface="Arial" panose="020B0604020202020204" pitchFamily="34" charset="0"/>
              <a:cs typeface="Arial" panose="020B0604020202020204" pitchFamily="34" charset="0"/>
            </a:endParaRPr>
          </a:p>
        </p:txBody>
      </p:sp>
      <p:pic>
        <p:nvPicPr>
          <p:cNvPr id="4" name="Picture 2" descr="Horace_RbMnF3.jp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4652267" y="1064100"/>
            <a:ext cx="4345601" cy="2715246"/>
          </a:xfrm>
          <a:prstGeom prst="rect">
            <a:avLst/>
          </a:prstGeom>
          <a:noFill/>
          <a:ln w="9525">
            <a:noFill/>
            <a:miter lim="800000"/>
            <a:headEnd/>
            <a:tailEnd/>
          </a:ln>
        </p:spPr>
      </p:pic>
      <p:pic>
        <p:nvPicPr>
          <p:cNvPr id="5" name="Picture 1" descr="Tobyfit_sim.jp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652267" y="3980586"/>
            <a:ext cx="4341439" cy="2712646"/>
          </a:xfrm>
          <a:prstGeom prst="rect">
            <a:avLst/>
          </a:prstGeom>
          <a:noFill/>
          <a:ln w="9525">
            <a:noFill/>
            <a:miter lim="800000"/>
            <a:headEnd/>
            <a:tailEnd/>
          </a:ln>
        </p:spPr>
      </p:pic>
      <p:sp>
        <p:nvSpPr>
          <p:cNvPr id="7" name="TextBox 6"/>
          <p:cNvSpPr txBox="1"/>
          <p:nvPr/>
        </p:nvSpPr>
        <p:spPr>
          <a:xfrm>
            <a:off x="1547664" y="-14898"/>
            <a:ext cx="6302836" cy="584775"/>
          </a:xfrm>
          <a:prstGeom prst="rect">
            <a:avLst/>
          </a:prstGeom>
          <a:solidFill>
            <a:schemeClr val="bg1"/>
          </a:solidFill>
        </p:spPr>
        <p:txBody>
          <a:bodyPr wrap="square" rtlCol="0">
            <a:spAutoFit/>
          </a:bodyPr>
          <a:lstStyle/>
          <a:p>
            <a:pPr algn="ctr"/>
            <a:r>
              <a:rPr lang="en-GB" sz="3200" b="1" dirty="0" smtClean="0">
                <a:solidFill>
                  <a:srgbClr val="000099"/>
                </a:solidFill>
              </a:rPr>
              <a:t>Seeding projects</a:t>
            </a:r>
            <a:endParaRPr lang="en-GB" sz="3200" b="1" dirty="0">
              <a:solidFill>
                <a:srgbClr val="000099"/>
              </a:solidFill>
            </a:endParaRPr>
          </a:p>
        </p:txBody>
      </p:sp>
      <p:pic>
        <p:nvPicPr>
          <p:cNvPr id="6"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06303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7154" y="1335807"/>
            <a:ext cx="1236814" cy="65725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3729" y="1335807"/>
            <a:ext cx="1367768" cy="60540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3729" y="2199903"/>
            <a:ext cx="3380239" cy="509017"/>
          </a:xfrm>
          <a:prstGeom prst="rect">
            <a:avLst/>
          </a:prstGeom>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8272" t="10195" r="11448" b="10281"/>
          <a:stretch/>
        </p:blipFill>
        <p:spPr>
          <a:xfrm>
            <a:off x="4649180" y="971550"/>
            <a:ext cx="4248473" cy="2808313"/>
          </a:xfrm>
          <a:prstGeom prst="rect">
            <a:avLst/>
          </a:prstGeom>
        </p:spPr>
      </p:pic>
      <p:sp>
        <p:nvSpPr>
          <p:cNvPr id="9" name="TextBox 8"/>
          <p:cNvSpPr txBox="1"/>
          <p:nvPr/>
        </p:nvSpPr>
        <p:spPr>
          <a:xfrm>
            <a:off x="683568" y="860908"/>
            <a:ext cx="1225015" cy="400110"/>
          </a:xfrm>
          <a:prstGeom prst="rect">
            <a:avLst/>
          </a:prstGeom>
          <a:noFill/>
        </p:spPr>
        <p:txBody>
          <a:bodyPr wrap="none" rtlCol="0">
            <a:spAutoFit/>
          </a:bodyPr>
          <a:lstStyle/>
          <a:p>
            <a:r>
              <a:rPr lang="en-GB" sz="2000" b="1" dirty="0" smtClean="0"/>
              <a:t>Partners</a:t>
            </a:r>
            <a:endParaRPr lang="en-GB" sz="2000" b="1" dirty="0"/>
          </a:p>
        </p:txBody>
      </p:sp>
      <p:sp>
        <p:nvSpPr>
          <p:cNvPr id="10" name="TextBox 9"/>
          <p:cNvSpPr txBox="1"/>
          <p:nvPr/>
        </p:nvSpPr>
        <p:spPr>
          <a:xfrm>
            <a:off x="683568" y="3003957"/>
            <a:ext cx="2278188" cy="400110"/>
          </a:xfrm>
          <a:prstGeom prst="rect">
            <a:avLst/>
          </a:prstGeom>
          <a:noFill/>
        </p:spPr>
        <p:txBody>
          <a:bodyPr wrap="none" rtlCol="0">
            <a:spAutoFit/>
          </a:bodyPr>
          <a:lstStyle/>
          <a:p>
            <a:r>
              <a:rPr lang="en-GB" sz="2000" b="1" dirty="0" smtClean="0"/>
              <a:t>Prime Contractor</a:t>
            </a:r>
            <a:endParaRPr lang="en-GB" sz="2000" b="1"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3729" y="3403625"/>
            <a:ext cx="1885950" cy="752475"/>
          </a:xfrm>
          <a:prstGeom prst="rect">
            <a:avLst/>
          </a:prstGeom>
        </p:spPr>
      </p:pic>
      <p:sp>
        <p:nvSpPr>
          <p:cNvPr id="12" name="TextBox 11"/>
          <p:cNvSpPr txBox="1"/>
          <p:nvPr/>
        </p:nvSpPr>
        <p:spPr>
          <a:xfrm>
            <a:off x="683568" y="4290966"/>
            <a:ext cx="1737976" cy="400110"/>
          </a:xfrm>
          <a:prstGeom prst="rect">
            <a:avLst/>
          </a:prstGeom>
          <a:noFill/>
        </p:spPr>
        <p:txBody>
          <a:bodyPr wrap="none" rtlCol="0">
            <a:spAutoFit/>
          </a:bodyPr>
          <a:lstStyle/>
          <a:p>
            <a:r>
              <a:rPr lang="en-GB" sz="2000" b="1" dirty="0" smtClean="0"/>
              <a:t>Contributors</a:t>
            </a:r>
            <a:endParaRPr lang="en-GB" sz="2000" b="1" dirty="0"/>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3729" y="4851969"/>
            <a:ext cx="1562318" cy="562053"/>
          </a:xfrm>
          <a:prstGeom prst="rect">
            <a:avLst/>
          </a:prstGeom>
        </p:spPr>
      </p:pic>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88018" y="4851969"/>
            <a:ext cx="903289" cy="858125"/>
          </a:xfrm>
          <a:prstGeom prst="rect">
            <a:avLst/>
          </a:prstGeom>
        </p:spPr>
      </p:pic>
      <p:pic>
        <p:nvPicPr>
          <p:cNvPr id="15" name="Picture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95936" y="4655303"/>
            <a:ext cx="1704404" cy="955384"/>
          </a:xfrm>
          <a:prstGeom prst="rect">
            <a:avLst/>
          </a:prstGeom>
        </p:spPr>
      </p:pic>
      <p:pic>
        <p:nvPicPr>
          <p:cNvPr id="20" name="Picture 19"/>
          <p:cNvPicPr>
            <a:picLocks noChangeAspect="1"/>
          </p:cNvPicPr>
          <p:nvPr/>
        </p:nvPicPr>
        <p:blipFill rotWithShape="1">
          <a:blip r:embed="rId10"/>
          <a:srcRect l="9839" t="13080" r="46850" b="55274"/>
          <a:stretch/>
        </p:blipFill>
        <p:spPr>
          <a:xfrm>
            <a:off x="5749918" y="4814576"/>
            <a:ext cx="1368152" cy="895518"/>
          </a:xfrm>
          <a:prstGeom prst="rect">
            <a:avLst/>
          </a:prstGeom>
        </p:spPr>
      </p:pic>
      <p:sp>
        <p:nvSpPr>
          <p:cNvPr id="16" name="Rectangle 2"/>
          <p:cNvSpPr txBox="1">
            <a:spLocks noChangeArrowheads="1"/>
          </p:cNvSpPr>
          <p:nvPr/>
        </p:nvSpPr>
        <p:spPr>
          <a:xfrm>
            <a:off x="457200" y="71438"/>
            <a:ext cx="8229600" cy="1143000"/>
          </a:xfrm>
          <a:prstGeom prst="rect">
            <a:avLst/>
          </a:prstGeom>
        </p:spPr>
        <p:txBody>
          <a:bodyPr/>
          <a:lstStyle/>
          <a:p>
            <a:pPr algn="ctr">
              <a:defRPr/>
            </a:pPr>
            <a:r>
              <a:rPr lang="en-GB" sz="3200" b="1" kern="0" dirty="0" smtClean="0">
                <a:solidFill>
                  <a:srgbClr val="000099"/>
                </a:solidFill>
                <a:latin typeface="Arial" panose="020B0604020202020204" pitchFamily="34" charset="0"/>
                <a:ea typeface="+mj-ea"/>
                <a:cs typeface="Arial" panose="020B0604020202020204" pitchFamily="34" charset="0"/>
              </a:rPr>
              <a:t>Contributors</a:t>
            </a:r>
            <a:endParaRPr lang="en-GB" sz="3200" b="1" kern="0" dirty="0">
              <a:solidFill>
                <a:srgbClr val="000099"/>
              </a:solidFill>
              <a:latin typeface="Arial" panose="020B0604020202020204" pitchFamily="34" charset="0"/>
              <a:ea typeface="+mj-ea"/>
              <a:cs typeface="Arial" panose="020B0604020202020204" pitchFamily="34" charset="0"/>
            </a:endParaRPr>
          </a:p>
        </p:txBody>
      </p:sp>
      <p:pic>
        <p:nvPicPr>
          <p:cNvPr id="17" name="Picture 2"/>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76112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3200" b="1" dirty="0" smtClean="0">
                <a:solidFill>
                  <a:srgbClr val="000099"/>
                </a:solidFill>
                <a:latin typeface="Arial" panose="020B0604020202020204" pitchFamily="34" charset="0"/>
                <a:cs typeface="Arial" panose="020B0604020202020204" pitchFamily="34" charset="0"/>
              </a:rPr>
              <a:t>In-situ </a:t>
            </a:r>
            <a:r>
              <a:rPr lang="en-US" sz="3200" b="1" dirty="0" err="1" smtClean="0">
                <a:solidFill>
                  <a:srgbClr val="000099"/>
                </a:solidFill>
                <a:latin typeface="Arial" panose="020B0604020202020204" pitchFamily="34" charset="0"/>
                <a:cs typeface="Arial" panose="020B0604020202020204" pitchFamily="34" charset="0"/>
              </a:rPr>
              <a:t>Rebinning</a:t>
            </a:r>
            <a:endParaRPr lang="en-US" sz="3200" b="1" dirty="0">
              <a:solidFill>
                <a:srgbClr val="000099"/>
              </a:solidFill>
              <a:latin typeface="Arial" panose="020B0604020202020204" pitchFamily="34" charset="0"/>
              <a:cs typeface="Arial" panose="020B0604020202020204" pitchFamily="34" charset="0"/>
            </a:endParaRPr>
          </a:p>
        </p:txBody>
      </p:sp>
      <p:pic>
        <p:nvPicPr>
          <p:cNvPr id="4" name="Content Placeholder 3" descr="Screen Shot 2015-06-24 at 16.26.19.png"/>
          <p:cNvPicPr>
            <a:picLocks noGrp="1" noChangeAspect="1"/>
          </p:cNvPicPr>
          <p:nvPr>
            <p:ph idx="1"/>
          </p:nvPr>
        </p:nvPicPr>
        <p:blipFill>
          <a:blip r:embed="rId4" cstate="print">
            <a:extLst>
              <a:ext uri="{28A0092B-C50C-407E-A947-70E740481C1C}">
                <a14:useLocalDpi xmlns:a14="http://schemas.microsoft.com/office/drawing/2010/main"/>
              </a:ext>
            </a:extLst>
          </a:blip>
          <a:srcRect/>
          <a:stretch>
            <a:fillRect/>
          </a:stretch>
        </p:blipFill>
        <p:spPr>
          <a:xfrm>
            <a:off x="457200" y="1417638"/>
            <a:ext cx="8229600" cy="4525963"/>
          </a:xfrm>
        </p:spPr>
      </p:pic>
    </p:spTree>
    <p:extLst>
      <p:ext uri="{BB962C8B-B14F-4D97-AF65-F5344CB8AC3E}">
        <p14:creationId xmlns:p14="http://schemas.microsoft.com/office/powerpoint/2010/main" val="9641433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3200" b="1" dirty="0" err="1" smtClean="0">
                <a:solidFill>
                  <a:srgbClr val="000099"/>
                </a:solidFill>
                <a:latin typeface="Arial" panose="020B0604020202020204" pitchFamily="34" charset="0"/>
                <a:cs typeface="Arial" panose="020B0604020202020204" pitchFamily="34" charset="0"/>
              </a:rPr>
              <a:t>nD</a:t>
            </a:r>
            <a:r>
              <a:rPr lang="en-US" sz="3200" b="1" dirty="0" smtClean="0">
                <a:solidFill>
                  <a:srgbClr val="000099"/>
                </a:solidFill>
                <a:latin typeface="Arial" panose="020B0604020202020204" pitchFamily="34" charset="0"/>
                <a:cs typeface="Arial" panose="020B0604020202020204" pitchFamily="34" charset="0"/>
              </a:rPr>
              <a:t> </a:t>
            </a:r>
            <a:r>
              <a:rPr lang="en-US" sz="3200" b="1" dirty="0" err="1" smtClean="0">
                <a:solidFill>
                  <a:srgbClr val="000099"/>
                </a:solidFill>
                <a:latin typeface="Arial" panose="020B0604020202020204" pitchFamily="34" charset="0"/>
                <a:cs typeface="Arial" panose="020B0604020202020204" pitchFamily="34" charset="0"/>
              </a:rPr>
              <a:t>Visualisation</a:t>
            </a:r>
            <a:endParaRPr lang="en-US" sz="3200" b="1" dirty="0">
              <a:solidFill>
                <a:srgbClr val="000099"/>
              </a:solidFill>
              <a:latin typeface="Arial" panose="020B0604020202020204" pitchFamily="34" charset="0"/>
              <a:cs typeface="Arial" panose="020B0604020202020204" pitchFamily="34" charset="0"/>
            </a:endParaRPr>
          </a:p>
        </p:txBody>
      </p:sp>
      <p:sp>
        <p:nvSpPr>
          <p:cNvPr id="5" name="TextBox 4"/>
          <p:cNvSpPr txBox="1"/>
          <p:nvPr/>
        </p:nvSpPr>
        <p:spPr>
          <a:xfrm>
            <a:off x="3483518" y="5702131"/>
            <a:ext cx="1263537" cy="369332"/>
          </a:xfrm>
          <a:prstGeom prst="rect">
            <a:avLst/>
          </a:prstGeom>
          <a:noFill/>
        </p:spPr>
        <p:txBody>
          <a:bodyPr wrap="none" rtlCol="0">
            <a:spAutoFit/>
          </a:bodyPr>
          <a:lstStyle/>
          <a:p>
            <a:r>
              <a:rPr lang="en-US" dirty="0" smtClean="0"/>
              <a:t>Fe 200Ei 8K</a:t>
            </a:r>
            <a:endParaRPr lang="en-US" dirty="0"/>
          </a:p>
        </p:txBody>
      </p:sp>
      <p:pic>
        <p:nvPicPr>
          <p:cNvPr id="3" name="Picture 2" descr="screenshot6.png"/>
          <p:cNvPicPr>
            <a:picLocks noChangeAspect="1"/>
          </p:cNvPicPr>
          <p:nvPr/>
        </p:nvPicPr>
        <p:blipFill rotWithShape="1">
          <a:blip r:embed="rId4" cstate="print">
            <a:extLst>
              <a:ext uri="{28A0092B-C50C-407E-A947-70E740481C1C}">
                <a14:useLocalDpi xmlns:a14="http://schemas.microsoft.com/office/drawing/2010/main"/>
              </a:ext>
            </a:extLst>
          </a:blip>
          <a:srcRect l="28750" r="29722"/>
          <a:stretch/>
        </p:blipFill>
        <p:spPr>
          <a:xfrm>
            <a:off x="4845537" y="1280338"/>
            <a:ext cx="3726963" cy="5409938"/>
          </a:xfrm>
          <a:prstGeom prst="rect">
            <a:avLst/>
          </a:prstGeom>
        </p:spPr>
      </p:pic>
      <p:pic>
        <p:nvPicPr>
          <p:cNvPr id="8" name="Picture 7" descr="screenshot2.png"/>
          <p:cNvPicPr>
            <a:picLocks noChangeAspect="1"/>
          </p:cNvPicPr>
          <p:nvPr/>
        </p:nvPicPr>
        <p:blipFill rotWithShape="1">
          <a:blip r:embed="rId5" cstate="print">
            <a:extLst>
              <a:ext uri="{28A0092B-C50C-407E-A947-70E740481C1C}">
                <a14:useLocalDpi xmlns:a14="http://schemas.microsoft.com/office/drawing/2010/main"/>
              </a:ext>
            </a:extLst>
          </a:blip>
          <a:srcRect l="22917" t="9290" r="27563" b="2027"/>
          <a:stretch/>
        </p:blipFill>
        <p:spPr>
          <a:xfrm>
            <a:off x="596900" y="1280338"/>
            <a:ext cx="3740750" cy="4206666"/>
          </a:xfrm>
          <a:prstGeom prst="rect">
            <a:avLst/>
          </a:prstGeom>
        </p:spPr>
      </p:pic>
    </p:spTree>
    <p:extLst>
      <p:ext uri="{BB962C8B-B14F-4D97-AF65-F5344CB8AC3E}">
        <p14:creationId xmlns:p14="http://schemas.microsoft.com/office/powerpoint/2010/main" val="5922037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itle 1"/>
          <p:cNvSpPr>
            <a:spLocks noGrp="1"/>
          </p:cNvSpPr>
          <p:nvPr>
            <p:ph type="title"/>
          </p:nvPr>
        </p:nvSpPr>
        <p:spPr>
          <a:xfrm>
            <a:off x="457200" y="274638"/>
            <a:ext cx="8229600" cy="1143000"/>
          </a:xfrm>
        </p:spPr>
        <p:txBody>
          <a:bodyPr/>
          <a:lstStyle/>
          <a:p>
            <a:r>
              <a:rPr lang="en-US" sz="3200" b="1" dirty="0" smtClean="0">
                <a:solidFill>
                  <a:srgbClr val="000099"/>
                </a:solidFill>
                <a:latin typeface="Arial" panose="020B0604020202020204" pitchFamily="34" charset="0"/>
                <a:cs typeface="Arial" panose="020B0604020202020204" pitchFamily="34" charset="0"/>
              </a:rPr>
              <a:t>Switching to Three-</a:t>
            </a:r>
            <a:r>
              <a:rPr lang="en-US" sz="3200" b="1" dirty="0">
                <a:solidFill>
                  <a:srgbClr val="000099"/>
                </a:solidFill>
                <a:latin typeface="Arial" panose="020B0604020202020204" pitchFamily="34" charset="0"/>
                <a:cs typeface="Arial" panose="020B0604020202020204" pitchFamily="34" charset="0"/>
              </a:rPr>
              <a:t>S</a:t>
            </a:r>
            <a:r>
              <a:rPr lang="en-US" sz="3200" b="1" dirty="0" smtClean="0">
                <a:solidFill>
                  <a:srgbClr val="000099"/>
                </a:solidFill>
                <a:latin typeface="Arial" panose="020B0604020202020204" pitchFamily="34" charset="0"/>
                <a:cs typeface="Arial" panose="020B0604020202020204" pitchFamily="34" charset="0"/>
              </a:rPr>
              <a:t>lice View</a:t>
            </a:r>
            <a:endParaRPr lang="en-US" sz="3200" b="1" dirty="0">
              <a:solidFill>
                <a:srgbClr val="000099"/>
              </a:solidFill>
              <a:latin typeface="Arial" panose="020B0604020202020204" pitchFamily="34" charset="0"/>
              <a:cs typeface="Arial" panose="020B0604020202020204" pitchFamily="34" charset="0"/>
            </a:endParaRPr>
          </a:p>
        </p:txBody>
      </p:sp>
      <p:pic>
        <p:nvPicPr>
          <p:cNvPr id="3" name="Picture 2" descr="Screen Shot 2015-06-24 at 16.42.15.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56235" y="1237967"/>
            <a:ext cx="7186706" cy="5425798"/>
          </a:xfrm>
          <a:prstGeom prst="rect">
            <a:avLst/>
          </a:prstGeom>
        </p:spPr>
      </p:pic>
    </p:spTree>
    <p:extLst>
      <p:ext uri="{BB962C8B-B14F-4D97-AF65-F5344CB8AC3E}">
        <p14:creationId xmlns:p14="http://schemas.microsoft.com/office/powerpoint/2010/main" val="74718729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3200" b="1" dirty="0" smtClean="0">
                <a:solidFill>
                  <a:srgbClr val="000099"/>
                </a:solidFill>
                <a:latin typeface="Arial" panose="020B0604020202020204" pitchFamily="34" charset="0"/>
                <a:cs typeface="Arial" panose="020B0604020202020204" pitchFamily="34" charset="0"/>
              </a:rPr>
              <a:t>Switching to Multi-Slice View</a:t>
            </a:r>
            <a:endParaRPr lang="en-US" sz="3200" b="1" dirty="0">
              <a:solidFill>
                <a:srgbClr val="000099"/>
              </a:solidFill>
              <a:latin typeface="Arial" panose="020B0604020202020204" pitchFamily="34" charset="0"/>
              <a:cs typeface="Arial" panose="020B0604020202020204" pitchFamily="34" charset="0"/>
            </a:endParaRPr>
          </a:p>
        </p:txBody>
      </p:sp>
      <p:pic>
        <p:nvPicPr>
          <p:cNvPr id="3" name="Picture 2" descr="Screen Shot 2015-06-24 at 16.46.59.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480" y="1255058"/>
            <a:ext cx="8073932" cy="5497145"/>
          </a:xfrm>
          <a:prstGeom prst="rect">
            <a:avLst/>
          </a:prstGeom>
        </p:spPr>
      </p:pic>
    </p:spTree>
    <p:extLst>
      <p:ext uri="{BB962C8B-B14F-4D97-AF65-F5344CB8AC3E}">
        <p14:creationId xmlns:p14="http://schemas.microsoft.com/office/powerpoint/2010/main" val="35284129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3200" b="1" dirty="0" smtClean="0">
                <a:solidFill>
                  <a:srgbClr val="000099"/>
                </a:solidFill>
                <a:latin typeface="Arial" panose="020B0604020202020204" pitchFamily="34" charset="0"/>
                <a:cs typeface="Arial" panose="020B0604020202020204" pitchFamily="34" charset="0"/>
              </a:rPr>
              <a:t>2D Slicing and Plotting </a:t>
            </a:r>
            <a:endParaRPr lang="en-US" sz="3200" b="1" dirty="0">
              <a:solidFill>
                <a:srgbClr val="000099"/>
              </a:solidFill>
              <a:latin typeface="Arial" panose="020B0604020202020204" pitchFamily="34" charset="0"/>
              <a:cs typeface="Arial" panose="020B0604020202020204" pitchFamily="34" charset="0"/>
            </a:endParaRPr>
          </a:p>
        </p:txBody>
      </p:sp>
      <p:pic>
        <p:nvPicPr>
          <p:cNvPr id="4" name="Picture 3" descr="Screen Shot 2015-06-24 at 16.58.16.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12308" y="1628587"/>
            <a:ext cx="7336397" cy="4631765"/>
          </a:xfrm>
          <a:prstGeom prst="rect">
            <a:avLst/>
          </a:prstGeom>
        </p:spPr>
      </p:pic>
    </p:spTree>
    <p:extLst>
      <p:ext uri="{BB962C8B-B14F-4D97-AF65-F5344CB8AC3E}">
        <p14:creationId xmlns:p14="http://schemas.microsoft.com/office/powerpoint/2010/main" val="268521790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5-06-24 at 17.06.52.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998083"/>
            <a:ext cx="6574118" cy="4455445"/>
          </a:xfrm>
          <a:prstGeom prst="rect">
            <a:avLst/>
          </a:prstGeom>
        </p:spPr>
      </p:pic>
      <p:sp>
        <p:nvSpPr>
          <p:cNvPr id="2" name="Title 1"/>
          <p:cNvSpPr>
            <a:spLocks noGrp="1"/>
          </p:cNvSpPr>
          <p:nvPr>
            <p:ph type="title"/>
          </p:nvPr>
        </p:nvSpPr>
        <p:spPr/>
        <p:txBody>
          <a:bodyPr/>
          <a:lstStyle/>
          <a:p>
            <a:r>
              <a:rPr lang="en-US" sz="3200" b="1" dirty="0" smtClean="0">
                <a:solidFill>
                  <a:srgbClr val="000099"/>
                </a:solidFill>
                <a:latin typeface="Arial" panose="020B0604020202020204" pitchFamily="34" charset="0"/>
                <a:cs typeface="Arial" panose="020B0604020202020204" pitchFamily="34" charset="0"/>
              </a:rPr>
              <a:t>1D Plot</a:t>
            </a:r>
            <a:endParaRPr lang="en-US" sz="3200" b="1" dirty="0">
              <a:solidFill>
                <a:srgbClr val="000099"/>
              </a:solidFill>
              <a:latin typeface="Arial" panose="020B0604020202020204" pitchFamily="34" charset="0"/>
              <a:cs typeface="Arial" panose="020B0604020202020204" pitchFamily="34" charset="0"/>
            </a:endParaRPr>
          </a:p>
        </p:txBody>
      </p:sp>
      <p:pic>
        <p:nvPicPr>
          <p:cNvPr id="5" name="Picture 4" descr="Screen Shot 2015-06-24 at 17.05.56.png"/>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108824" y="3130685"/>
            <a:ext cx="4691528" cy="3069903"/>
          </a:xfrm>
          <a:prstGeom prst="rect">
            <a:avLst/>
          </a:prstGeom>
        </p:spPr>
      </p:pic>
      <p:pic>
        <p:nvPicPr>
          <p:cNvPr id="7"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93442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sz="3200" b="1" dirty="0" smtClean="0">
                <a:solidFill>
                  <a:srgbClr val="000099"/>
                </a:solidFill>
                <a:latin typeface="Arial" panose="020B0604020202020204" pitchFamily="34" charset="0"/>
                <a:cs typeface="Arial" panose="020B0604020202020204" pitchFamily="34" charset="0"/>
              </a:rPr>
              <a:t>Ongoing Work</a:t>
            </a:r>
            <a:endParaRPr lang="en-US" sz="3200" b="1" dirty="0">
              <a:solidFill>
                <a:srgbClr val="000099"/>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100688" y="1143000"/>
            <a:ext cx="8229600" cy="4525963"/>
          </a:xfrm>
        </p:spPr>
        <p:txBody>
          <a:bodyPr>
            <a:normAutofit/>
          </a:bodyPr>
          <a:lstStyle/>
          <a:p>
            <a:r>
              <a:rPr lang="en-US" sz="2000" dirty="0" smtClean="0">
                <a:solidFill>
                  <a:srgbClr val="000099"/>
                </a:solidFill>
                <a:latin typeface="Arial" panose="020B0604020202020204" pitchFamily="34" charset="0"/>
                <a:cs typeface="Arial" panose="020B0604020202020204" pitchFamily="34" charset="0"/>
              </a:rPr>
              <a:t>Horace Commands</a:t>
            </a:r>
          </a:p>
          <a:p>
            <a:r>
              <a:rPr lang="en-US" sz="2000" dirty="0">
                <a:solidFill>
                  <a:srgbClr val="000099"/>
                </a:solidFill>
                <a:latin typeface="Arial" panose="020B0604020202020204" pitchFamily="34" charset="0"/>
                <a:cs typeface="Arial" panose="020B0604020202020204" pitchFamily="34" charset="0"/>
              </a:rPr>
              <a:t>Simulation and </a:t>
            </a:r>
            <a:r>
              <a:rPr lang="en-US" sz="2000" dirty="0" smtClean="0">
                <a:solidFill>
                  <a:srgbClr val="000099"/>
                </a:solidFill>
                <a:latin typeface="Arial" panose="020B0604020202020204" pitchFamily="34" charset="0"/>
                <a:cs typeface="Arial" panose="020B0604020202020204" pitchFamily="34" charset="0"/>
              </a:rPr>
              <a:t>Fitting</a:t>
            </a:r>
          </a:p>
          <a:p>
            <a:r>
              <a:rPr lang="en-US" sz="2000" dirty="0" smtClean="0">
                <a:solidFill>
                  <a:srgbClr val="000099"/>
                </a:solidFill>
                <a:latin typeface="Arial" panose="020B0604020202020204" pitchFamily="34" charset="0"/>
                <a:cs typeface="Arial" panose="020B0604020202020204" pitchFamily="34" charset="0"/>
              </a:rPr>
              <a:t>Usability</a:t>
            </a:r>
          </a:p>
          <a:p>
            <a:r>
              <a:rPr lang="en-US" sz="2000" dirty="0" err="1" smtClean="0">
                <a:solidFill>
                  <a:srgbClr val="000099"/>
                </a:solidFill>
                <a:latin typeface="Arial" panose="020B0604020202020204" pitchFamily="34" charset="0"/>
                <a:cs typeface="Arial" panose="020B0604020202020204" pitchFamily="34" charset="0"/>
              </a:rPr>
              <a:t>Visualisation</a:t>
            </a:r>
            <a:r>
              <a:rPr lang="en-US" sz="2000" dirty="0" smtClean="0">
                <a:solidFill>
                  <a:srgbClr val="000099"/>
                </a:solidFill>
                <a:latin typeface="Arial" panose="020B0604020202020204" pitchFamily="34" charset="0"/>
                <a:cs typeface="Arial" panose="020B0604020202020204" pitchFamily="34" charset="0"/>
              </a:rPr>
              <a:t> speed</a:t>
            </a:r>
          </a:p>
          <a:p>
            <a:endParaRPr lang="en-US" sz="2000" dirty="0"/>
          </a:p>
        </p:txBody>
      </p:sp>
      <p:pic>
        <p:nvPicPr>
          <p:cNvPr id="5" name="Picture 4" descr="590px-SimulationImage.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285460" y="1153709"/>
            <a:ext cx="2401340" cy="2442041"/>
          </a:xfrm>
          <a:prstGeom prst="rect">
            <a:avLst/>
          </a:prstGeom>
        </p:spPr>
      </p:pic>
      <p:sp>
        <p:nvSpPr>
          <p:cNvPr id="6" name="TextBox 5"/>
          <p:cNvSpPr txBox="1"/>
          <p:nvPr/>
        </p:nvSpPr>
        <p:spPr>
          <a:xfrm>
            <a:off x="5806480" y="3601981"/>
            <a:ext cx="3240360" cy="830997"/>
          </a:xfrm>
          <a:prstGeom prst="rect">
            <a:avLst/>
          </a:prstGeom>
          <a:noFill/>
        </p:spPr>
        <p:txBody>
          <a:bodyPr wrap="square" rtlCol="0">
            <a:spAutoFit/>
          </a:bodyPr>
          <a:lstStyle/>
          <a:p>
            <a:pPr algn="ctr"/>
            <a:r>
              <a:rPr lang="en-GB" sz="1600" i="1" dirty="0">
                <a:cs typeface="Arial"/>
              </a:rPr>
              <a:t>Simulation of MERLIN instrument resolution convolved with a </a:t>
            </a:r>
            <a:r>
              <a:rPr lang="en-GB" sz="1600" i="1" dirty="0" smtClean="0">
                <a:cs typeface="Arial"/>
              </a:rPr>
              <a:t>SrFe</a:t>
            </a:r>
            <a:r>
              <a:rPr lang="en-GB" sz="1600" i="1" baseline="-25000" dirty="0" smtClean="0">
                <a:cs typeface="Arial"/>
              </a:rPr>
              <a:t>2</a:t>
            </a:r>
            <a:r>
              <a:rPr lang="en-GB" sz="1600" i="1" dirty="0" smtClean="0">
                <a:cs typeface="Arial"/>
              </a:rPr>
              <a:t>As</a:t>
            </a:r>
            <a:r>
              <a:rPr lang="en-GB" sz="1600" i="1" baseline="-25000" dirty="0" smtClean="0">
                <a:cs typeface="Arial"/>
              </a:rPr>
              <a:t>2</a:t>
            </a:r>
            <a:r>
              <a:rPr lang="en-GB" sz="1600" i="1" dirty="0" smtClean="0">
                <a:cs typeface="Arial"/>
              </a:rPr>
              <a:t> model</a:t>
            </a:r>
            <a:endParaRPr lang="en-US" sz="1600" dirty="0"/>
          </a:p>
        </p:txBody>
      </p:sp>
      <p:pic>
        <p:nvPicPr>
          <p:cNvPr id="8"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584347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5276" t="4988" r="4778" b="6776"/>
          <a:stretch/>
        </p:blipFill>
        <p:spPr>
          <a:xfrm>
            <a:off x="192387" y="980728"/>
            <a:ext cx="8974515" cy="5877272"/>
          </a:xfrm>
          <a:prstGeom prst="rect">
            <a:avLst/>
          </a:prstGeom>
        </p:spPr>
      </p:pic>
      <p:sp>
        <p:nvSpPr>
          <p:cNvPr id="5" name="CustomShape 6"/>
          <p:cNvSpPr/>
          <p:nvPr/>
        </p:nvSpPr>
        <p:spPr>
          <a:xfrm>
            <a:off x="2917045" y="4985792"/>
            <a:ext cx="3520440" cy="1648800"/>
          </a:xfrm>
          <a:prstGeom prst="rect">
            <a:avLst/>
          </a:prstGeom>
          <a:solidFill>
            <a:schemeClr val="bg1">
              <a:alpha val="45000"/>
            </a:schemeClr>
          </a:solidFill>
        </p:spPr>
        <p:txBody>
          <a:bodyPr wrap="none" lIns="90000" tIns="45000" rIns="90000" bIns="45000"/>
          <a:lstStyle/>
          <a:p>
            <a:pPr>
              <a:lnSpc>
                <a:spcPct val="88000"/>
              </a:lnSpc>
            </a:pPr>
            <a:r>
              <a:rPr lang="en-GB" sz="2000" b="1" dirty="0">
                <a:ln>
                  <a:solidFill>
                    <a:schemeClr val="tx2"/>
                  </a:solidFill>
                </a:ln>
                <a:solidFill>
                  <a:srgbClr val="FF33CC"/>
                </a:solidFill>
                <a:latin typeface="Arial"/>
                <a:ea typeface="Droid Sans Fallback"/>
              </a:rPr>
              <a:t>            </a:t>
            </a:r>
            <a:r>
              <a:rPr lang="en-GB" sz="2000" b="1" dirty="0">
                <a:ln>
                  <a:solidFill>
                    <a:schemeClr val="tx2"/>
                  </a:solidFill>
                </a:ln>
                <a:solidFill>
                  <a:srgbClr val="000099"/>
                </a:solidFill>
                <a:latin typeface="Arial"/>
                <a:ea typeface="Droid Sans Fallback"/>
              </a:rPr>
              <a:t>1520 tubes x</a:t>
            </a:r>
            <a:endParaRPr dirty="0">
              <a:ln>
                <a:solidFill>
                  <a:schemeClr val="tx2"/>
                </a:solidFill>
              </a:ln>
              <a:solidFill>
                <a:srgbClr val="000099"/>
              </a:solidFill>
            </a:endParaRPr>
          </a:p>
          <a:p>
            <a:pPr>
              <a:lnSpc>
                <a:spcPct val="88000"/>
              </a:lnSpc>
            </a:pPr>
            <a:r>
              <a:rPr lang="en-GB" sz="2000" b="1" dirty="0">
                <a:ln>
                  <a:solidFill>
                    <a:schemeClr val="tx2"/>
                  </a:solidFill>
                </a:ln>
                <a:solidFill>
                  <a:srgbClr val="000099"/>
                </a:solidFill>
                <a:latin typeface="Arial"/>
                <a:ea typeface="Droid Sans Fallback"/>
              </a:rPr>
              <a:t>             128 pixels x</a:t>
            </a:r>
            <a:endParaRPr dirty="0">
              <a:ln>
                <a:solidFill>
                  <a:schemeClr val="tx2"/>
                </a:solidFill>
              </a:ln>
              <a:solidFill>
                <a:srgbClr val="000099"/>
              </a:solidFill>
            </a:endParaRPr>
          </a:p>
          <a:p>
            <a:pPr>
              <a:lnSpc>
                <a:spcPct val="88000"/>
              </a:lnSpc>
            </a:pPr>
            <a:r>
              <a:rPr lang="en-GB" sz="2000" b="1" dirty="0">
                <a:ln>
                  <a:solidFill>
                    <a:schemeClr val="tx2"/>
                  </a:solidFill>
                </a:ln>
                <a:solidFill>
                  <a:srgbClr val="000099"/>
                </a:solidFill>
                <a:latin typeface="Arial"/>
                <a:ea typeface="Droid Sans Fallback"/>
              </a:rPr>
              <a:t>       5000 </a:t>
            </a:r>
            <a:r>
              <a:rPr lang="en-GB" sz="2000" b="1" dirty="0" err="1">
                <a:ln>
                  <a:solidFill>
                    <a:schemeClr val="tx2"/>
                  </a:solidFill>
                </a:ln>
                <a:solidFill>
                  <a:srgbClr val="000099"/>
                </a:solidFill>
                <a:latin typeface="Arial"/>
                <a:ea typeface="Droid Sans Fallback"/>
              </a:rPr>
              <a:t>tof</a:t>
            </a:r>
            <a:r>
              <a:rPr lang="en-GB" sz="2000" b="1" dirty="0">
                <a:ln>
                  <a:solidFill>
                    <a:schemeClr val="tx2"/>
                  </a:solidFill>
                </a:ln>
                <a:solidFill>
                  <a:srgbClr val="000099"/>
                </a:solidFill>
                <a:latin typeface="Arial"/>
                <a:ea typeface="Droid Sans Fallback"/>
              </a:rPr>
              <a:t> channels =</a:t>
            </a:r>
            <a:endParaRPr dirty="0">
              <a:ln>
                <a:solidFill>
                  <a:schemeClr val="tx2"/>
                </a:solidFill>
              </a:ln>
              <a:solidFill>
                <a:srgbClr val="000099"/>
              </a:solidFill>
            </a:endParaRPr>
          </a:p>
          <a:p>
            <a:pPr>
              <a:lnSpc>
                <a:spcPct val="88000"/>
              </a:lnSpc>
            </a:pPr>
            <a:r>
              <a:rPr lang="en-GB" sz="2400" b="1" dirty="0">
                <a:ln>
                  <a:solidFill>
                    <a:schemeClr val="tx2"/>
                  </a:solidFill>
                </a:ln>
                <a:solidFill>
                  <a:srgbClr val="000099"/>
                </a:solidFill>
                <a:latin typeface="Arial"/>
                <a:ea typeface="Droid Sans Fallback"/>
              </a:rPr>
              <a:t>        18Gb / dataset </a:t>
            </a:r>
            <a:endParaRPr dirty="0">
              <a:ln>
                <a:solidFill>
                  <a:schemeClr val="tx2"/>
                </a:solidFill>
              </a:ln>
              <a:solidFill>
                <a:srgbClr val="000099"/>
              </a:solidFill>
            </a:endParaRPr>
          </a:p>
        </p:txBody>
      </p:sp>
      <p:sp>
        <p:nvSpPr>
          <p:cNvPr id="7" name="CustomShape 6"/>
          <p:cNvSpPr/>
          <p:nvPr/>
        </p:nvSpPr>
        <p:spPr>
          <a:xfrm>
            <a:off x="2337107" y="1752816"/>
            <a:ext cx="3520440" cy="1648800"/>
          </a:xfrm>
          <a:prstGeom prst="rect">
            <a:avLst/>
          </a:prstGeom>
        </p:spPr>
        <p:txBody>
          <a:bodyPr wrap="none" lIns="90000" tIns="45000" rIns="90000" bIns="45000"/>
          <a:lstStyle/>
          <a:p>
            <a:pPr>
              <a:lnSpc>
                <a:spcPct val="88000"/>
              </a:lnSpc>
            </a:pPr>
            <a:r>
              <a:rPr lang="en-GB" sz="2000" b="1" dirty="0" smtClean="0">
                <a:ln>
                  <a:solidFill>
                    <a:schemeClr val="tx2"/>
                  </a:solidFill>
                </a:ln>
                <a:solidFill>
                  <a:srgbClr val="000099"/>
                </a:solidFill>
                <a:latin typeface="Arial"/>
                <a:ea typeface="Droid Sans Fallback"/>
              </a:rPr>
              <a:t>L1 = 40m</a:t>
            </a:r>
          </a:p>
          <a:p>
            <a:pPr>
              <a:lnSpc>
                <a:spcPct val="88000"/>
              </a:lnSpc>
            </a:pPr>
            <a:r>
              <a:rPr lang="en-GB" sz="2000" b="1" dirty="0" smtClean="0">
                <a:ln>
                  <a:solidFill>
                    <a:schemeClr val="tx2"/>
                  </a:solidFill>
                </a:ln>
                <a:solidFill>
                  <a:srgbClr val="000099"/>
                </a:solidFill>
                <a:latin typeface="Arial"/>
              </a:rPr>
              <a:t>8mm * 8mm pixels @ L2 = 2.2m</a:t>
            </a:r>
          </a:p>
          <a:p>
            <a:pPr>
              <a:lnSpc>
                <a:spcPct val="88000"/>
              </a:lnSpc>
            </a:pPr>
            <a:r>
              <a:rPr lang="en-GB" sz="2000" b="1" dirty="0" smtClean="0">
                <a:ln>
                  <a:solidFill>
                    <a:schemeClr val="tx2"/>
                  </a:solidFill>
                </a:ln>
                <a:solidFill>
                  <a:srgbClr val="000099"/>
                </a:solidFill>
                <a:latin typeface="Arial"/>
              </a:rPr>
              <a:t>Coverage ~360</a:t>
            </a:r>
            <a:r>
              <a:rPr lang="en-GB" sz="2000" b="1" baseline="30000" dirty="0" smtClean="0">
                <a:ln>
                  <a:solidFill>
                    <a:schemeClr val="tx2"/>
                  </a:solidFill>
                </a:ln>
                <a:solidFill>
                  <a:srgbClr val="000099"/>
                </a:solidFill>
                <a:latin typeface="Arial"/>
              </a:rPr>
              <a:t>o</a:t>
            </a:r>
            <a:r>
              <a:rPr lang="en-GB" sz="2000" b="1" dirty="0" smtClean="0">
                <a:ln>
                  <a:solidFill>
                    <a:schemeClr val="tx2"/>
                  </a:solidFill>
                </a:ln>
                <a:solidFill>
                  <a:srgbClr val="000099"/>
                </a:solidFill>
                <a:latin typeface="Arial"/>
              </a:rPr>
              <a:t> in plane, 30</a:t>
            </a:r>
            <a:r>
              <a:rPr lang="en-GB" sz="2000" b="1" baseline="30000" dirty="0" smtClean="0">
                <a:ln>
                  <a:solidFill>
                    <a:schemeClr val="tx2"/>
                  </a:solidFill>
                </a:ln>
                <a:solidFill>
                  <a:srgbClr val="000099"/>
                </a:solidFill>
                <a:latin typeface="Arial"/>
              </a:rPr>
              <a:t>o </a:t>
            </a:r>
            <a:r>
              <a:rPr lang="en-GB" sz="2000" b="1" dirty="0" smtClean="0">
                <a:ln>
                  <a:solidFill>
                    <a:schemeClr val="tx2"/>
                  </a:solidFill>
                </a:ln>
                <a:solidFill>
                  <a:srgbClr val="000099"/>
                </a:solidFill>
                <a:latin typeface="Arial"/>
              </a:rPr>
              <a:t>out of plane</a:t>
            </a:r>
            <a:endParaRPr dirty="0">
              <a:ln>
                <a:solidFill>
                  <a:schemeClr val="tx2"/>
                </a:solidFill>
              </a:ln>
              <a:solidFill>
                <a:srgbClr val="000099"/>
              </a:solidFill>
            </a:endParaRPr>
          </a:p>
        </p:txBody>
      </p:sp>
      <p:sp>
        <p:nvSpPr>
          <p:cNvPr id="8" name="TextBox 7"/>
          <p:cNvSpPr txBox="1"/>
          <p:nvPr/>
        </p:nvSpPr>
        <p:spPr>
          <a:xfrm>
            <a:off x="1547664" y="-14898"/>
            <a:ext cx="6302836" cy="584775"/>
          </a:xfrm>
          <a:prstGeom prst="rect">
            <a:avLst/>
          </a:prstGeom>
          <a:solidFill>
            <a:schemeClr val="bg1"/>
          </a:solidFill>
        </p:spPr>
        <p:txBody>
          <a:bodyPr wrap="square" rtlCol="0">
            <a:spAutoFit/>
          </a:bodyPr>
          <a:lstStyle/>
          <a:p>
            <a:pPr algn="ctr"/>
            <a:r>
              <a:rPr lang="en-GB" sz="3200" b="1" dirty="0" smtClean="0">
                <a:solidFill>
                  <a:srgbClr val="000099"/>
                </a:solidFill>
              </a:rPr>
              <a:t>Single crystal diffraction</a:t>
            </a:r>
            <a:endParaRPr lang="en-GB" sz="3200" b="1" dirty="0">
              <a:solidFill>
                <a:srgbClr val="000099"/>
              </a:solidFill>
            </a:endParaRPr>
          </a:p>
        </p:txBody>
      </p:sp>
    </p:spTree>
    <p:extLst>
      <p:ext uri="{BB962C8B-B14F-4D97-AF65-F5344CB8AC3E}">
        <p14:creationId xmlns:p14="http://schemas.microsoft.com/office/powerpoint/2010/main" val="96107487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75" name="CustomShape 2"/>
          <p:cNvSpPr/>
          <p:nvPr/>
        </p:nvSpPr>
        <p:spPr>
          <a:xfrm>
            <a:off x="1259632" y="44640"/>
            <a:ext cx="1504080" cy="626400"/>
          </a:xfrm>
          <a:prstGeom prst="rect">
            <a:avLst/>
          </a:prstGeom>
        </p:spPr>
        <p:txBody>
          <a:bodyPr wrap="none" lIns="90000" tIns="45000" rIns="90000" bIns="45000"/>
          <a:lstStyle/>
          <a:p>
            <a:pPr>
              <a:lnSpc>
                <a:spcPct val="100000"/>
              </a:lnSpc>
            </a:pPr>
            <a:r>
              <a:rPr lang="en-GB" sz="2800" b="1" dirty="0">
                <a:solidFill>
                  <a:srgbClr val="000000"/>
                </a:solidFill>
                <a:latin typeface="Lucida Sans"/>
                <a:ea typeface="Droid Sans Fallback"/>
              </a:rPr>
              <a:t>A Recent </a:t>
            </a:r>
            <a:r>
              <a:rPr lang="en-GB" sz="2800" b="1" dirty="0" smtClean="0">
                <a:solidFill>
                  <a:srgbClr val="000000"/>
                </a:solidFill>
                <a:latin typeface="Lucida Sans"/>
                <a:ea typeface="Droid Sans Fallback"/>
              </a:rPr>
              <a:t>tough </a:t>
            </a:r>
            <a:r>
              <a:rPr lang="en-GB" sz="2800" b="1" dirty="0">
                <a:solidFill>
                  <a:srgbClr val="000000"/>
                </a:solidFill>
                <a:latin typeface="Lucida Sans"/>
                <a:ea typeface="Droid Sans Fallback"/>
              </a:rPr>
              <a:t>diffuse experiment</a:t>
            </a:r>
            <a:endParaRPr dirty="0"/>
          </a:p>
        </p:txBody>
      </p:sp>
      <p:pic>
        <p:nvPicPr>
          <p:cNvPr id="277" name="Screen Shot 2013-11-07 at 21.14.02.png"/>
          <p:cNvPicPr/>
          <p:nvPr/>
        </p:nvPicPr>
        <p:blipFill>
          <a:blip r:embed="rId3"/>
          <a:stretch>
            <a:fillRect/>
          </a:stretch>
        </p:blipFill>
        <p:spPr>
          <a:xfrm>
            <a:off x="144000" y="1728000"/>
            <a:ext cx="2159640" cy="4427640"/>
          </a:xfrm>
          <a:prstGeom prst="rect">
            <a:avLst/>
          </a:prstGeom>
        </p:spPr>
      </p:pic>
      <p:pic>
        <p:nvPicPr>
          <p:cNvPr id="278" name="PdCrO21.png"/>
          <p:cNvPicPr/>
          <p:nvPr/>
        </p:nvPicPr>
        <p:blipFill>
          <a:blip r:embed="rId4"/>
          <a:stretch>
            <a:fillRect/>
          </a:stretch>
        </p:blipFill>
        <p:spPr>
          <a:xfrm>
            <a:off x="2400120" y="3340800"/>
            <a:ext cx="4319640" cy="2994840"/>
          </a:xfrm>
          <a:prstGeom prst="rect">
            <a:avLst/>
          </a:prstGeom>
        </p:spPr>
      </p:pic>
      <p:pic>
        <p:nvPicPr>
          <p:cNvPr id="279" name="Screen Shot 2013-11-07 at 21.05.42.png"/>
          <p:cNvPicPr/>
          <p:nvPr/>
        </p:nvPicPr>
        <p:blipFill>
          <a:blip r:embed="rId5"/>
          <a:stretch>
            <a:fillRect/>
          </a:stretch>
        </p:blipFill>
        <p:spPr>
          <a:xfrm>
            <a:off x="6840000" y="2167200"/>
            <a:ext cx="2159640" cy="3592440"/>
          </a:xfrm>
          <a:prstGeom prst="rect">
            <a:avLst/>
          </a:prstGeom>
        </p:spPr>
      </p:pic>
      <p:pic>
        <p:nvPicPr>
          <p:cNvPr id="280" name="pasted-image.tif"/>
          <p:cNvPicPr/>
          <p:nvPr/>
        </p:nvPicPr>
        <p:blipFill>
          <a:blip r:embed="rId6"/>
          <a:stretch>
            <a:fillRect/>
          </a:stretch>
        </p:blipFill>
        <p:spPr>
          <a:xfrm>
            <a:off x="4133880" y="1368000"/>
            <a:ext cx="2519640" cy="1799640"/>
          </a:xfrm>
          <a:prstGeom prst="rect">
            <a:avLst/>
          </a:prstGeom>
        </p:spPr>
      </p:pic>
      <p:sp>
        <p:nvSpPr>
          <p:cNvPr id="281" name="Line 4"/>
          <p:cNvSpPr/>
          <p:nvPr/>
        </p:nvSpPr>
        <p:spPr>
          <a:xfrm flipH="1">
            <a:off x="5688000" y="1368000"/>
            <a:ext cx="1152000" cy="1296000"/>
          </a:xfrm>
          <a:prstGeom prst="line">
            <a:avLst/>
          </a:prstGeom>
          <a:ln w="25560">
            <a:solidFill>
              <a:srgbClr val="FF0000"/>
            </a:solidFill>
            <a:miter/>
            <a:tailEnd type="triangle" w="med" len="med"/>
          </a:ln>
        </p:spPr>
      </p:sp>
      <p:sp>
        <p:nvSpPr>
          <p:cNvPr id="282" name="CustomShape 5"/>
          <p:cNvSpPr/>
          <p:nvPr/>
        </p:nvSpPr>
        <p:spPr>
          <a:xfrm>
            <a:off x="6457680" y="648000"/>
            <a:ext cx="2613960" cy="1473480"/>
          </a:xfrm>
          <a:prstGeom prst="rect">
            <a:avLst/>
          </a:prstGeom>
        </p:spPr>
        <p:txBody>
          <a:bodyPr wrap="none" lIns="50760" tIns="50760" rIns="50760" bIns="50760" anchor="ctr"/>
          <a:lstStyle/>
          <a:p>
            <a:pPr algn="ctr">
              <a:lnSpc>
                <a:spcPct val="100000"/>
              </a:lnSpc>
            </a:pPr>
            <a:r>
              <a:rPr lang="en-GB" dirty="0" smtClean="0">
                <a:latin typeface="Lucida Sans"/>
                <a:ea typeface="Helvetica Light"/>
              </a:rPr>
              <a:t>&lt;1x1x0.1mm </a:t>
            </a:r>
            <a:r>
              <a:rPr lang="en-GB" dirty="0">
                <a:latin typeface="Lucida Sans"/>
                <a:ea typeface="Helvetica Light"/>
              </a:rPr>
              <a:t>crystal</a:t>
            </a:r>
            <a:endParaRPr dirty="0"/>
          </a:p>
          <a:p>
            <a:pPr algn="ctr">
              <a:lnSpc>
                <a:spcPct val="100000"/>
              </a:lnSpc>
            </a:pPr>
            <a:r>
              <a:rPr lang="en-GB" dirty="0">
                <a:latin typeface="Lucida Sans"/>
                <a:ea typeface="Helvetica Light"/>
              </a:rPr>
              <a:t>aligned </a:t>
            </a:r>
            <a:endParaRPr dirty="0"/>
          </a:p>
          <a:p>
            <a:pPr algn="ctr">
              <a:lnSpc>
                <a:spcPct val="100000"/>
              </a:lnSpc>
            </a:pPr>
            <a:r>
              <a:rPr lang="en-GB" dirty="0">
                <a:latin typeface="Lucida Sans"/>
                <a:ea typeface="Helvetica Light"/>
              </a:rPr>
              <a:t>in basal plane</a:t>
            </a:r>
            <a:endParaRPr dirty="0"/>
          </a:p>
          <a:p>
            <a:pPr algn="ctr">
              <a:lnSpc>
                <a:spcPct val="100000"/>
              </a:lnSpc>
            </a:pPr>
            <a:r>
              <a:rPr lang="en-GB" dirty="0">
                <a:latin typeface="Lucida Sans"/>
                <a:ea typeface="Helvetica Light"/>
              </a:rPr>
              <a:t>10, 35 38.5 &amp; 150K</a:t>
            </a:r>
            <a:endParaRPr dirty="0"/>
          </a:p>
          <a:p>
            <a:pPr algn="ctr">
              <a:lnSpc>
                <a:spcPct val="100000"/>
              </a:lnSpc>
            </a:pPr>
            <a:r>
              <a:rPr lang="en-GB" dirty="0">
                <a:latin typeface="Lucida Sans"/>
                <a:ea typeface="Helvetica Light"/>
              </a:rPr>
              <a:t>20 hours per run</a:t>
            </a:r>
            <a:r>
              <a:rPr lang="en-GB" dirty="0">
                <a:latin typeface="Helvetica Light"/>
                <a:ea typeface="Helvetica Light"/>
              </a:rPr>
              <a:t> </a:t>
            </a:r>
            <a:endParaRPr dirty="0"/>
          </a:p>
        </p:txBody>
      </p:sp>
      <p:sp>
        <p:nvSpPr>
          <p:cNvPr id="283" name="CustomShape 6"/>
          <p:cNvSpPr/>
          <p:nvPr/>
        </p:nvSpPr>
        <p:spPr>
          <a:xfrm>
            <a:off x="1955222" y="1770368"/>
            <a:ext cx="2594160" cy="650520"/>
          </a:xfrm>
          <a:prstGeom prst="rect">
            <a:avLst/>
          </a:prstGeom>
        </p:spPr>
        <p:txBody>
          <a:bodyPr wrap="none" lIns="50760" tIns="50760" rIns="50760" bIns="50760" anchor="ctr"/>
          <a:lstStyle/>
          <a:p>
            <a:pPr algn="ctr">
              <a:lnSpc>
                <a:spcPct val="100000"/>
              </a:lnSpc>
            </a:pPr>
            <a:r>
              <a:rPr lang="en-GB" sz="2400" dirty="0">
                <a:latin typeface="Lucida Sans"/>
                <a:ea typeface="Helvetica Light"/>
              </a:rPr>
              <a:t>38.5K </a:t>
            </a:r>
            <a:r>
              <a:rPr lang="en-GB" sz="2400" dirty="0" smtClean="0">
                <a:latin typeface="Lucida Sans"/>
                <a:ea typeface="Helvetica Light"/>
              </a:rPr>
              <a:t>data</a:t>
            </a:r>
          </a:p>
          <a:p>
            <a:pPr algn="ctr">
              <a:lnSpc>
                <a:spcPct val="100000"/>
              </a:lnSpc>
            </a:pPr>
            <a:r>
              <a:rPr lang="en-GB" sz="2400" b="1" dirty="0" smtClean="0">
                <a:solidFill>
                  <a:srgbClr val="FF0000"/>
                </a:solidFill>
                <a:latin typeface="Lucida Sans"/>
              </a:rPr>
              <a:t>VATES</a:t>
            </a:r>
            <a:endParaRPr b="1" dirty="0">
              <a:solidFill>
                <a:srgbClr val="FF0000"/>
              </a:solidFill>
            </a:endParaRPr>
          </a:p>
        </p:txBody>
      </p:sp>
      <p:sp>
        <p:nvSpPr>
          <p:cNvPr id="284" name="CustomShape 7"/>
          <p:cNvSpPr/>
          <p:nvPr/>
        </p:nvSpPr>
        <p:spPr>
          <a:xfrm>
            <a:off x="-648000" y="504000"/>
            <a:ext cx="6063840" cy="1295640"/>
          </a:xfrm>
          <a:prstGeom prst="rect">
            <a:avLst/>
          </a:prstGeom>
        </p:spPr>
        <p:txBody>
          <a:bodyPr lIns="50760" tIns="50760" rIns="50760" bIns="50760" anchor="ctr"/>
          <a:lstStyle/>
          <a:p>
            <a:pPr algn="ctr">
              <a:lnSpc>
                <a:spcPct val="100000"/>
              </a:lnSpc>
            </a:pPr>
            <a:r>
              <a:rPr lang="en-GB" dirty="0">
                <a:latin typeface="Lucida Sans"/>
                <a:ea typeface="Helvetica Light"/>
              </a:rPr>
              <a:t>PdCrO</a:t>
            </a:r>
            <a:r>
              <a:rPr lang="en-GB" baseline="-25000" dirty="0">
                <a:latin typeface="Lucida Sans"/>
                <a:ea typeface="Helvetica Light"/>
              </a:rPr>
              <a:t>2</a:t>
            </a:r>
            <a:r>
              <a:rPr lang="en-GB" dirty="0">
                <a:latin typeface="Lucida Sans"/>
                <a:ea typeface="Helvetica Light"/>
              </a:rPr>
              <a:t> orders at 37.5K</a:t>
            </a:r>
            <a:endParaRPr dirty="0"/>
          </a:p>
          <a:p>
            <a:pPr algn="ctr">
              <a:lnSpc>
                <a:spcPct val="100000"/>
              </a:lnSpc>
            </a:pPr>
            <a:r>
              <a:rPr lang="en-GB" dirty="0">
                <a:latin typeface="Lucida Sans"/>
                <a:ea typeface="Helvetica Light"/>
              </a:rPr>
              <a:t>Diffuse scattering in H,K Plane accessing </a:t>
            </a:r>
            <a:endParaRPr dirty="0"/>
          </a:p>
          <a:p>
            <a:pPr algn="ctr">
              <a:lnSpc>
                <a:spcPct val="100000"/>
              </a:lnSpc>
            </a:pPr>
            <a:r>
              <a:rPr lang="en-GB" i="1" dirty="0">
                <a:latin typeface="Lucida Sans"/>
                <a:ea typeface="Times New Roman"/>
              </a:rPr>
              <a:t>1/3 1/3 l,</a:t>
            </a:r>
            <a:r>
              <a:rPr lang="en-GB" dirty="0">
                <a:latin typeface="Lucida Sans"/>
                <a:ea typeface="Helvetica Light"/>
              </a:rPr>
              <a:t> &amp; </a:t>
            </a:r>
            <a:r>
              <a:rPr lang="en-GB" i="1" dirty="0">
                <a:latin typeface="Lucida Sans"/>
                <a:ea typeface="Times New Roman"/>
              </a:rPr>
              <a:t>1/3 -2/3 l</a:t>
            </a:r>
            <a:endParaRPr dirty="0"/>
          </a:p>
        </p:txBody>
      </p:sp>
      <p:pic>
        <p:nvPicPr>
          <p:cNvPr id="285" name="Picture 284"/>
          <p:cNvPicPr/>
          <p:nvPr/>
        </p:nvPicPr>
        <p:blipFill>
          <a:blip r:embed="rId7"/>
          <a:stretch>
            <a:fillRect/>
          </a:stretch>
        </p:blipFill>
        <p:spPr>
          <a:xfrm>
            <a:off x="2160000" y="2267820"/>
            <a:ext cx="2159640" cy="1173240"/>
          </a:xfrm>
          <a:prstGeom prst="rect">
            <a:avLst/>
          </a:prstGeom>
        </p:spPr>
      </p:pic>
    </p:spTree>
    <p:extLst>
      <p:ext uri="{BB962C8B-B14F-4D97-AF65-F5344CB8AC3E}">
        <p14:creationId xmlns:p14="http://schemas.microsoft.com/office/powerpoint/2010/main" val="42710958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7" name="CustomShape 2"/>
          <p:cNvSpPr/>
          <p:nvPr/>
        </p:nvSpPr>
        <p:spPr>
          <a:xfrm>
            <a:off x="1403648" y="44640"/>
            <a:ext cx="1504080" cy="626400"/>
          </a:xfrm>
          <a:prstGeom prst="rect">
            <a:avLst/>
          </a:prstGeom>
        </p:spPr>
        <p:txBody>
          <a:bodyPr wrap="none" lIns="90000" tIns="45000" rIns="90000" bIns="45000"/>
          <a:lstStyle/>
          <a:p>
            <a:pPr>
              <a:lnSpc>
                <a:spcPct val="100000"/>
              </a:lnSpc>
            </a:pPr>
            <a:r>
              <a:rPr lang="en-GB" sz="2800" b="1" dirty="0">
                <a:solidFill>
                  <a:srgbClr val="000000"/>
                </a:solidFill>
                <a:latin typeface="Lucida Sans"/>
                <a:ea typeface="Droid Sans Fallback"/>
              </a:rPr>
              <a:t>A Recent tougher diffuse experiment (2)</a:t>
            </a:r>
            <a:endParaRPr dirty="0"/>
          </a:p>
        </p:txBody>
      </p:sp>
      <p:pic>
        <p:nvPicPr>
          <p:cNvPr id="289" name="Screen Shot 2013-11-07 at 22.12.01.png"/>
          <p:cNvPicPr/>
          <p:nvPr/>
        </p:nvPicPr>
        <p:blipFill>
          <a:blip r:embed="rId3"/>
          <a:stretch>
            <a:fillRect/>
          </a:stretch>
        </p:blipFill>
        <p:spPr>
          <a:xfrm>
            <a:off x="72000" y="504000"/>
            <a:ext cx="2159640" cy="6029640"/>
          </a:xfrm>
          <a:prstGeom prst="rect">
            <a:avLst/>
          </a:prstGeom>
        </p:spPr>
      </p:pic>
      <p:pic>
        <p:nvPicPr>
          <p:cNvPr id="290" name="Screen Shot 2013-11-07 at 22.04.55.png"/>
          <p:cNvPicPr/>
          <p:nvPr/>
        </p:nvPicPr>
        <p:blipFill>
          <a:blip r:embed="rId4"/>
          <a:stretch>
            <a:fillRect/>
          </a:stretch>
        </p:blipFill>
        <p:spPr>
          <a:xfrm>
            <a:off x="2448000" y="612000"/>
            <a:ext cx="5759640" cy="2627640"/>
          </a:xfrm>
          <a:prstGeom prst="rect">
            <a:avLst/>
          </a:prstGeom>
        </p:spPr>
      </p:pic>
      <p:pic>
        <p:nvPicPr>
          <p:cNvPr id="291" name="Screen Shot 2013-11-07 at 22.09.59.png"/>
          <p:cNvPicPr/>
          <p:nvPr/>
        </p:nvPicPr>
        <p:blipFill>
          <a:blip r:embed="rId5"/>
          <a:stretch>
            <a:fillRect/>
          </a:stretch>
        </p:blipFill>
        <p:spPr>
          <a:xfrm>
            <a:off x="6912000" y="3042000"/>
            <a:ext cx="2159640" cy="3149640"/>
          </a:xfrm>
          <a:prstGeom prst="rect">
            <a:avLst/>
          </a:prstGeom>
        </p:spPr>
      </p:pic>
      <p:sp>
        <p:nvSpPr>
          <p:cNvPr id="292" name="CustomShape 4"/>
          <p:cNvSpPr/>
          <p:nvPr/>
        </p:nvSpPr>
        <p:spPr>
          <a:xfrm>
            <a:off x="3240000" y="3670560"/>
            <a:ext cx="2409840" cy="649080"/>
          </a:xfrm>
          <a:prstGeom prst="rect">
            <a:avLst/>
          </a:prstGeom>
        </p:spPr>
        <p:txBody>
          <a:bodyPr wrap="none" lIns="50760" tIns="50760" rIns="50760" bIns="50760" anchor="ctr"/>
          <a:lstStyle/>
          <a:p>
            <a:pPr algn="ctr">
              <a:lnSpc>
                <a:spcPct val="100000"/>
              </a:lnSpc>
            </a:pPr>
            <a:r>
              <a:rPr lang="en-GB" sz="2400" dirty="0">
                <a:latin typeface="Lucida Sans"/>
                <a:ea typeface="Helvetica Light"/>
              </a:rPr>
              <a:t>35K : T&lt;T</a:t>
            </a:r>
            <a:r>
              <a:rPr lang="en-GB" sz="2400" baseline="-25000" dirty="0">
                <a:latin typeface="Lucida Sans"/>
                <a:ea typeface="Helvetica Light"/>
              </a:rPr>
              <a:t>N</a:t>
            </a:r>
            <a:endParaRPr baseline="-25000" dirty="0"/>
          </a:p>
        </p:txBody>
      </p:sp>
      <p:sp>
        <p:nvSpPr>
          <p:cNvPr id="293" name="CustomShape 5"/>
          <p:cNvSpPr/>
          <p:nvPr/>
        </p:nvSpPr>
        <p:spPr>
          <a:xfrm>
            <a:off x="936000" y="4392000"/>
            <a:ext cx="7361280" cy="649080"/>
          </a:xfrm>
          <a:prstGeom prst="rect">
            <a:avLst/>
          </a:prstGeom>
        </p:spPr>
        <p:txBody>
          <a:bodyPr wrap="none" lIns="50760" tIns="50760" rIns="50760" bIns="50760" anchor="ctr"/>
          <a:lstStyle/>
          <a:p>
            <a:pPr algn="ctr">
              <a:lnSpc>
                <a:spcPct val="100000"/>
              </a:lnSpc>
            </a:pPr>
            <a:r>
              <a:rPr lang="en-GB" dirty="0" smtClean="0">
                <a:latin typeface="Lucida Sans"/>
                <a:ea typeface="Helvetica Light"/>
              </a:rPr>
              <a:t>Slicing through the data :</a:t>
            </a:r>
          </a:p>
          <a:p>
            <a:pPr algn="ctr">
              <a:lnSpc>
                <a:spcPct val="100000"/>
              </a:lnSpc>
            </a:pPr>
            <a:r>
              <a:rPr lang="en-GB" dirty="0" smtClean="0">
                <a:latin typeface="Lucida Sans"/>
                <a:ea typeface="Helvetica Light"/>
              </a:rPr>
              <a:t>Resolution </a:t>
            </a:r>
            <a:r>
              <a:rPr lang="en-GB" dirty="0">
                <a:latin typeface="Lucida Sans"/>
                <a:ea typeface="Helvetica Light"/>
              </a:rPr>
              <a:t>limited Bragg peaks</a:t>
            </a:r>
            <a:r>
              <a:rPr lang="en-GB" dirty="0">
                <a:latin typeface="Helvetica Light"/>
                <a:ea typeface="Helvetica Light"/>
              </a:rPr>
              <a:t> </a:t>
            </a:r>
            <a:endParaRPr dirty="0"/>
          </a:p>
        </p:txBody>
      </p:sp>
      <p:sp>
        <p:nvSpPr>
          <p:cNvPr id="294" name="CustomShape 6"/>
          <p:cNvSpPr/>
          <p:nvPr/>
        </p:nvSpPr>
        <p:spPr>
          <a:xfrm>
            <a:off x="1260000" y="1307160"/>
            <a:ext cx="456480" cy="456480"/>
          </a:xfrm>
          <a:prstGeom prst="rect">
            <a:avLst/>
          </a:prstGeom>
          <a:ln w="25560">
            <a:solidFill>
              <a:srgbClr val="85888D"/>
            </a:solidFill>
            <a:miter/>
          </a:ln>
        </p:spPr>
      </p:sp>
      <p:sp>
        <p:nvSpPr>
          <p:cNvPr id="295" name="CustomShape 7"/>
          <p:cNvSpPr/>
          <p:nvPr/>
        </p:nvSpPr>
        <p:spPr>
          <a:xfrm>
            <a:off x="2339752" y="5517232"/>
            <a:ext cx="4113720" cy="345960"/>
          </a:xfrm>
          <a:prstGeom prst="rect">
            <a:avLst/>
          </a:prstGeom>
        </p:spPr>
        <p:txBody>
          <a:bodyPr wrap="none" lIns="90000" tIns="45000" rIns="90000" bIns="45000"/>
          <a:lstStyle/>
          <a:p>
            <a:r>
              <a:rPr lang="en-GB" dirty="0"/>
              <a:t>S. </a:t>
            </a:r>
            <a:r>
              <a:rPr lang="en-GB" dirty="0" err="1" smtClean="0"/>
              <a:t>Dugdale</a:t>
            </a:r>
            <a:r>
              <a:rPr lang="en-GB" dirty="0" smtClean="0"/>
              <a:t>, S. </a:t>
            </a:r>
            <a:r>
              <a:rPr lang="en-GB" dirty="0" err="1" smtClean="0"/>
              <a:t>Giblin</a:t>
            </a:r>
            <a:r>
              <a:rPr lang="en-GB" dirty="0" smtClean="0"/>
              <a:t>, J.W. Taylor </a:t>
            </a:r>
          </a:p>
          <a:p>
            <a:r>
              <a:rPr lang="en-GB" dirty="0" smtClean="0"/>
              <a:t>to appear in Sci. Reports</a:t>
            </a:r>
            <a:endParaRPr dirty="0"/>
          </a:p>
        </p:txBody>
      </p:sp>
    </p:spTree>
    <p:extLst>
      <p:ext uri="{BB962C8B-B14F-4D97-AF65-F5344CB8AC3E}">
        <p14:creationId xmlns:p14="http://schemas.microsoft.com/office/powerpoint/2010/main" val="3402008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428625" y="1052736"/>
            <a:ext cx="7743775" cy="4205287"/>
          </a:xfrm>
          <a:prstGeom prst="rect">
            <a:avLst/>
          </a:prstGeom>
        </p:spPr>
        <p:txBody>
          <a:bodyPr/>
          <a:lstStyle/>
          <a:p>
            <a:pPr marL="342900" indent="-342900">
              <a:lnSpc>
                <a:spcPct val="90000"/>
              </a:lnSpc>
              <a:spcBef>
                <a:spcPct val="20000"/>
              </a:spcBef>
              <a:buFontTx/>
              <a:buChar char="•"/>
              <a:defRPr/>
            </a:pPr>
            <a:r>
              <a:rPr lang="en-GB" sz="2400" kern="0" dirty="0">
                <a:solidFill>
                  <a:srgbClr val="000099"/>
                </a:solidFill>
                <a:latin typeface="Arial" panose="020B0604020202020204" pitchFamily="34" charset="0"/>
                <a:cs typeface="Arial" panose="020B0604020202020204" pitchFamily="34" charset="0"/>
              </a:rPr>
              <a:t>Goals</a:t>
            </a:r>
          </a:p>
          <a:p>
            <a:pPr marL="742950" lvl="1" indent="-285750">
              <a:lnSpc>
                <a:spcPct val="90000"/>
              </a:lnSpc>
              <a:spcBef>
                <a:spcPct val="20000"/>
              </a:spcBef>
              <a:buFontTx/>
              <a:buChar char="–"/>
              <a:defRPr/>
            </a:pPr>
            <a:r>
              <a:rPr lang="en-GB" b="0" kern="0" dirty="0">
                <a:solidFill>
                  <a:srgbClr val="000099"/>
                </a:solidFill>
                <a:latin typeface="Arial" panose="020B0604020202020204" pitchFamily="34" charset="0"/>
                <a:cs typeface="Arial" panose="020B0604020202020204" pitchFamily="34" charset="0"/>
              </a:rPr>
              <a:t>Consolidate the data </a:t>
            </a:r>
            <a:r>
              <a:rPr lang="en-GB" b="0" kern="0" dirty="0" smtClean="0">
                <a:solidFill>
                  <a:srgbClr val="000099"/>
                </a:solidFill>
                <a:latin typeface="Arial" panose="020B0604020202020204" pitchFamily="34" charset="0"/>
                <a:cs typeface="Arial" panose="020B0604020202020204" pitchFamily="34" charset="0"/>
              </a:rPr>
              <a:t>reduction/analysis </a:t>
            </a:r>
            <a:r>
              <a:rPr lang="en-GB" b="0" kern="0" dirty="0">
                <a:solidFill>
                  <a:srgbClr val="000099"/>
                </a:solidFill>
                <a:latin typeface="Arial" panose="020B0604020202020204" pitchFamily="34" charset="0"/>
                <a:cs typeface="Arial" panose="020B0604020202020204" pitchFamily="34" charset="0"/>
              </a:rPr>
              <a:t>software for </a:t>
            </a:r>
            <a:r>
              <a:rPr lang="en-GB" b="0" kern="0" dirty="0" smtClean="0">
                <a:solidFill>
                  <a:srgbClr val="000099"/>
                </a:solidFill>
                <a:latin typeface="Arial" panose="020B0604020202020204" pitchFamily="34" charset="0"/>
                <a:cs typeface="Arial" panose="020B0604020202020204" pitchFamily="34" charset="0"/>
              </a:rPr>
              <a:t>neutron/</a:t>
            </a:r>
            <a:r>
              <a:rPr lang="en-GB" b="0" kern="0" dirty="0" err="1" smtClean="0">
                <a:solidFill>
                  <a:srgbClr val="000099"/>
                </a:solidFill>
                <a:latin typeface="Arial" panose="020B0604020202020204" pitchFamily="34" charset="0"/>
                <a:cs typeface="Arial" panose="020B0604020202020204" pitchFamily="34" charset="0"/>
              </a:rPr>
              <a:t>muon</a:t>
            </a:r>
            <a:r>
              <a:rPr lang="en-GB" b="0" kern="0" dirty="0" smtClean="0">
                <a:solidFill>
                  <a:srgbClr val="000099"/>
                </a:solidFill>
                <a:latin typeface="Arial" panose="020B0604020202020204" pitchFamily="34" charset="0"/>
                <a:cs typeface="Arial" panose="020B0604020202020204" pitchFamily="34" charset="0"/>
              </a:rPr>
              <a:t> </a:t>
            </a:r>
            <a:r>
              <a:rPr lang="en-GB" b="0" kern="0" dirty="0">
                <a:solidFill>
                  <a:srgbClr val="000099"/>
                </a:solidFill>
                <a:latin typeface="Arial" panose="020B0604020202020204" pitchFamily="34" charset="0"/>
                <a:cs typeface="Arial" panose="020B0604020202020204" pitchFamily="34" charset="0"/>
              </a:rPr>
              <a:t>scattering </a:t>
            </a:r>
            <a:endParaRPr lang="en-GB" b="0" kern="0" dirty="0" smtClean="0">
              <a:solidFill>
                <a:srgbClr val="000099"/>
              </a:solidFill>
              <a:latin typeface="Arial" panose="020B0604020202020204" pitchFamily="34" charset="0"/>
              <a:cs typeface="Arial" panose="020B0604020202020204" pitchFamily="34" charset="0"/>
            </a:endParaRPr>
          </a:p>
          <a:p>
            <a:pPr marL="742950" lvl="1" indent="-285750">
              <a:lnSpc>
                <a:spcPct val="90000"/>
              </a:lnSpc>
              <a:spcBef>
                <a:spcPct val="20000"/>
              </a:spcBef>
              <a:buFontTx/>
              <a:buChar char="–"/>
              <a:defRPr/>
            </a:pPr>
            <a:r>
              <a:rPr lang="en-GB" b="0" kern="0" dirty="0" smtClean="0">
                <a:solidFill>
                  <a:srgbClr val="000099"/>
                </a:solidFill>
                <a:latin typeface="Arial" panose="020B0604020202020204" pitchFamily="34" charset="0"/>
                <a:cs typeface="Arial" panose="020B0604020202020204" pitchFamily="34" charset="0"/>
              </a:rPr>
              <a:t>Without </a:t>
            </a:r>
            <a:r>
              <a:rPr lang="en-GB" b="0" kern="0" dirty="0">
                <a:solidFill>
                  <a:srgbClr val="000099"/>
                </a:solidFill>
                <a:latin typeface="Arial" panose="020B0604020202020204" pitchFamily="34" charset="0"/>
                <a:cs typeface="Arial" panose="020B0604020202020204" pitchFamily="34" charset="0"/>
              </a:rPr>
              <a:t>restricting the needs of the instrument scientists </a:t>
            </a:r>
          </a:p>
          <a:p>
            <a:pPr marL="742950" lvl="1" indent="-285750">
              <a:lnSpc>
                <a:spcPct val="90000"/>
              </a:lnSpc>
              <a:spcBef>
                <a:spcPct val="20000"/>
              </a:spcBef>
              <a:buFontTx/>
              <a:buChar char="–"/>
              <a:defRPr/>
            </a:pPr>
            <a:endParaRPr lang="en-GB" sz="2000" b="0" kern="0" dirty="0">
              <a:solidFill>
                <a:srgbClr val="000099"/>
              </a:solidFill>
              <a:latin typeface="Arial" panose="020B0604020202020204" pitchFamily="34" charset="0"/>
              <a:cs typeface="Arial" panose="020B0604020202020204" pitchFamily="34" charset="0"/>
            </a:endParaRPr>
          </a:p>
          <a:p>
            <a:pPr marL="342900" indent="-342900">
              <a:lnSpc>
                <a:spcPct val="90000"/>
              </a:lnSpc>
              <a:spcBef>
                <a:spcPct val="20000"/>
              </a:spcBef>
              <a:buFontTx/>
              <a:buChar char="•"/>
              <a:defRPr/>
            </a:pPr>
            <a:r>
              <a:rPr lang="en-GB" sz="2400" kern="0" dirty="0">
                <a:solidFill>
                  <a:srgbClr val="000099"/>
                </a:solidFill>
                <a:latin typeface="Arial" panose="020B0604020202020204" pitchFamily="34" charset="0"/>
                <a:cs typeface="Arial" panose="020B0604020202020204" pitchFamily="34" charset="0"/>
              </a:rPr>
              <a:t>Key </a:t>
            </a:r>
            <a:r>
              <a:rPr lang="en-GB" sz="2400" kern="0" dirty="0" smtClean="0">
                <a:solidFill>
                  <a:srgbClr val="000099"/>
                </a:solidFill>
                <a:latin typeface="Arial" panose="020B0604020202020204" pitchFamily="34" charset="0"/>
                <a:cs typeface="Arial" panose="020B0604020202020204" pitchFamily="34" charset="0"/>
              </a:rPr>
              <a:t>requirements</a:t>
            </a:r>
            <a:endParaRPr lang="en-GB" sz="2400" kern="0" dirty="0">
              <a:solidFill>
                <a:srgbClr val="000099"/>
              </a:solidFill>
              <a:latin typeface="Arial" panose="020B0604020202020204" pitchFamily="34" charset="0"/>
              <a:cs typeface="Arial" panose="020B0604020202020204" pitchFamily="34" charset="0"/>
            </a:endParaRPr>
          </a:p>
          <a:p>
            <a:pPr marL="742950" lvl="1" indent="-285750">
              <a:lnSpc>
                <a:spcPct val="90000"/>
              </a:lnSpc>
              <a:spcBef>
                <a:spcPct val="20000"/>
              </a:spcBef>
              <a:buFontTx/>
              <a:buChar char="–"/>
              <a:defRPr/>
            </a:pPr>
            <a:r>
              <a:rPr lang="en-GB" b="0" kern="0" dirty="0">
                <a:solidFill>
                  <a:srgbClr val="000099"/>
                </a:solidFill>
                <a:latin typeface="Arial" panose="020B0604020202020204" pitchFamily="34" charset="0"/>
                <a:cs typeface="Arial" panose="020B0604020202020204" pitchFamily="34" charset="0"/>
              </a:rPr>
              <a:t>Create a d</a:t>
            </a:r>
            <a:r>
              <a:rPr lang="en-GB" b="0" kern="0" dirty="0" smtClean="0">
                <a:solidFill>
                  <a:srgbClr val="000099"/>
                </a:solidFill>
                <a:latin typeface="Arial" panose="020B0604020202020204" pitchFamily="34" charset="0"/>
                <a:cs typeface="Arial" panose="020B0604020202020204" pitchFamily="34" charset="0"/>
              </a:rPr>
              <a:t>ata reduction/analysis </a:t>
            </a:r>
            <a:r>
              <a:rPr lang="en-GB" b="0" kern="0" dirty="0">
                <a:solidFill>
                  <a:srgbClr val="000099"/>
                </a:solidFill>
                <a:latin typeface="Arial" panose="020B0604020202020204" pitchFamily="34" charset="0"/>
                <a:cs typeface="Arial" panose="020B0604020202020204" pitchFamily="34" charset="0"/>
              </a:rPr>
              <a:t>framework </a:t>
            </a:r>
          </a:p>
          <a:p>
            <a:pPr marL="1143000" lvl="2" indent="-228600">
              <a:lnSpc>
                <a:spcPct val="90000"/>
              </a:lnSpc>
              <a:spcBef>
                <a:spcPct val="20000"/>
              </a:spcBef>
              <a:buFontTx/>
              <a:buChar char="•"/>
              <a:defRPr/>
            </a:pPr>
            <a:r>
              <a:rPr lang="en-GB" b="0" kern="0" dirty="0">
                <a:solidFill>
                  <a:srgbClr val="006600"/>
                </a:solidFill>
                <a:latin typeface="Arial" panose="020B0604020202020204" pitchFamily="34" charset="0"/>
                <a:cs typeface="Arial" panose="020B0604020202020204" pitchFamily="34" charset="0"/>
              </a:rPr>
              <a:t>not instrument or </a:t>
            </a:r>
            <a:r>
              <a:rPr lang="en-GB" b="0" kern="0" dirty="0" smtClean="0">
                <a:solidFill>
                  <a:srgbClr val="006600"/>
                </a:solidFill>
                <a:latin typeface="Arial" panose="020B0604020202020204" pitchFamily="34" charset="0"/>
                <a:cs typeface="Arial" panose="020B0604020202020204" pitchFamily="34" charset="0"/>
              </a:rPr>
              <a:t>technique dependent</a:t>
            </a:r>
            <a:endParaRPr lang="en-GB" b="0" kern="0" dirty="0">
              <a:solidFill>
                <a:srgbClr val="006600"/>
              </a:solidFill>
              <a:latin typeface="Arial" panose="020B0604020202020204" pitchFamily="34" charset="0"/>
              <a:cs typeface="Arial" panose="020B0604020202020204" pitchFamily="34" charset="0"/>
            </a:endParaRPr>
          </a:p>
          <a:p>
            <a:pPr marL="742950" lvl="1" indent="-285750">
              <a:lnSpc>
                <a:spcPct val="90000"/>
              </a:lnSpc>
              <a:spcBef>
                <a:spcPct val="20000"/>
              </a:spcBef>
              <a:buFontTx/>
              <a:buChar char="–"/>
              <a:defRPr/>
            </a:pPr>
            <a:r>
              <a:rPr lang="en-GB" b="0" kern="0" dirty="0">
                <a:solidFill>
                  <a:srgbClr val="000099"/>
                </a:solidFill>
                <a:latin typeface="Arial" panose="020B0604020202020204" pitchFamily="34" charset="0"/>
                <a:cs typeface="Arial" panose="020B0604020202020204" pitchFamily="34" charset="0"/>
              </a:rPr>
              <a:t>Cross-platform</a:t>
            </a:r>
          </a:p>
          <a:p>
            <a:pPr marL="1143000" lvl="2" indent="-228600">
              <a:lnSpc>
                <a:spcPct val="90000"/>
              </a:lnSpc>
              <a:spcBef>
                <a:spcPct val="20000"/>
              </a:spcBef>
              <a:buFontTx/>
              <a:buChar char="•"/>
              <a:defRPr/>
            </a:pPr>
            <a:r>
              <a:rPr lang="en-GB" b="0" kern="0" dirty="0">
                <a:solidFill>
                  <a:srgbClr val="006600"/>
                </a:solidFill>
                <a:latin typeface="Arial" panose="020B0604020202020204" pitchFamily="34" charset="0"/>
                <a:cs typeface="Arial" panose="020B0604020202020204" pitchFamily="34" charset="0"/>
              </a:rPr>
              <a:t>Windows, Linux, </a:t>
            </a:r>
            <a:r>
              <a:rPr lang="en-GB" b="0" kern="0" dirty="0" smtClean="0">
                <a:solidFill>
                  <a:srgbClr val="006600"/>
                </a:solidFill>
                <a:latin typeface="Arial" panose="020B0604020202020204" pitchFamily="34" charset="0"/>
                <a:cs typeface="Arial" panose="020B0604020202020204" pitchFamily="34" charset="0"/>
              </a:rPr>
              <a:t>Mac</a:t>
            </a:r>
            <a:endParaRPr lang="en-GB" b="0" kern="0" dirty="0">
              <a:solidFill>
                <a:srgbClr val="006600"/>
              </a:solidFill>
              <a:latin typeface="Arial" panose="020B0604020202020204" pitchFamily="34" charset="0"/>
              <a:cs typeface="Arial" panose="020B0604020202020204" pitchFamily="34" charset="0"/>
            </a:endParaRPr>
          </a:p>
          <a:p>
            <a:pPr marL="742950" lvl="1" indent="-285750">
              <a:lnSpc>
                <a:spcPct val="90000"/>
              </a:lnSpc>
              <a:spcBef>
                <a:spcPct val="20000"/>
              </a:spcBef>
              <a:buFontTx/>
              <a:buChar char="–"/>
              <a:defRPr/>
            </a:pPr>
            <a:r>
              <a:rPr lang="en-GB" b="0" kern="0" dirty="0">
                <a:solidFill>
                  <a:srgbClr val="000099"/>
                </a:solidFill>
                <a:latin typeface="Arial" panose="020B0604020202020204" pitchFamily="34" charset="0"/>
                <a:cs typeface="Arial" panose="020B0604020202020204" pitchFamily="34" charset="0"/>
              </a:rPr>
              <a:t>Easily extensible</a:t>
            </a:r>
          </a:p>
          <a:p>
            <a:pPr marL="742950" lvl="1" indent="-285750">
              <a:lnSpc>
                <a:spcPct val="90000"/>
              </a:lnSpc>
              <a:spcBef>
                <a:spcPct val="20000"/>
              </a:spcBef>
              <a:buFontTx/>
              <a:buChar char="–"/>
              <a:defRPr/>
            </a:pPr>
            <a:r>
              <a:rPr lang="en-GB" b="0" kern="0" dirty="0">
                <a:solidFill>
                  <a:srgbClr val="000099"/>
                </a:solidFill>
                <a:latin typeface="Arial" panose="020B0604020202020204" pitchFamily="34" charset="0"/>
                <a:cs typeface="Arial" panose="020B0604020202020204" pitchFamily="34" charset="0"/>
              </a:rPr>
              <a:t>Freely </a:t>
            </a:r>
            <a:r>
              <a:rPr lang="en-GB" b="0" kern="0" dirty="0" smtClean="0">
                <a:solidFill>
                  <a:srgbClr val="000099"/>
                </a:solidFill>
                <a:latin typeface="Arial" panose="020B0604020202020204" pitchFamily="34" charset="0"/>
                <a:cs typeface="Arial" panose="020B0604020202020204" pitchFamily="34" charset="0"/>
              </a:rPr>
              <a:t>redistributable</a:t>
            </a:r>
          </a:p>
          <a:p>
            <a:pPr marL="742950" lvl="1" indent="-285750">
              <a:lnSpc>
                <a:spcPct val="90000"/>
              </a:lnSpc>
              <a:spcBef>
                <a:spcPct val="20000"/>
              </a:spcBef>
              <a:buFontTx/>
              <a:buChar char="–"/>
              <a:defRPr/>
            </a:pPr>
            <a:r>
              <a:rPr lang="en-GB" b="0" kern="0" dirty="0" smtClean="0">
                <a:solidFill>
                  <a:srgbClr val="000099"/>
                </a:solidFill>
                <a:latin typeface="Arial" panose="020B0604020202020204" pitchFamily="34" charset="0"/>
                <a:cs typeface="Arial" panose="020B0604020202020204" pitchFamily="34" charset="0"/>
              </a:rPr>
              <a:t>Open source</a:t>
            </a:r>
          </a:p>
          <a:p>
            <a:pPr marL="1200150" lvl="2" indent="-285750">
              <a:lnSpc>
                <a:spcPct val="90000"/>
              </a:lnSpc>
              <a:spcBef>
                <a:spcPct val="20000"/>
              </a:spcBef>
              <a:buFont typeface="Arial" panose="020B0604020202020204" pitchFamily="34" charset="0"/>
              <a:buChar char="•"/>
              <a:defRPr/>
            </a:pPr>
            <a:r>
              <a:rPr lang="en-GB" b="0" kern="0" dirty="0" smtClean="0">
                <a:solidFill>
                  <a:srgbClr val="006600"/>
                </a:solidFill>
                <a:latin typeface="Arial" panose="020B0604020202020204" pitchFamily="34" charset="0"/>
                <a:cs typeface="Arial" panose="020B0604020202020204" pitchFamily="34" charset="0"/>
              </a:rPr>
              <a:t>You can see what is going on</a:t>
            </a:r>
          </a:p>
          <a:p>
            <a:pPr marL="1200150" lvl="2" indent="-285750">
              <a:lnSpc>
                <a:spcPct val="90000"/>
              </a:lnSpc>
              <a:spcBef>
                <a:spcPct val="20000"/>
              </a:spcBef>
              <a:buFont typeface="Arial" panose="020B0604020202020204" pitchFamily="34" charset="0"/>
              <a:buChar char="•"/>
              <a:defRPr/>
            </a:pPr>
            <a:r>
              <a:rPr lang="en-GB" b="0" kern="0" dirty="0" smtClean="0">
                <a:solidFill>
                  <a:srgbClr val="006600"/>
                </a:solidFill>
                <a:latin typeface="Arial" panose="020B0604020202020204" pitchFamily="34" charset="0"/>
                <a:cs typeface="Arial" panose="020B0604020202020204" pitchFamily="34" charset="0"/>
              </a:rPr>
              <a:t>Good basis for collaboration</a:t>
            </a:r>
          </a:p>
        </p:txBody>
      </p:sp>
      <p:sp>
        <p:nvSpPr>
          <p:cNvPr id="5" name="Rectangle 27"/>
          <p:cNvSpPr>
            <a:spLocks noChangeArrowheads="1"/>
          </p:cNvSpPr>
          <p:nvPr/>
        </p:nvSpPr>
        <p:spPr bwMode="auto">
          <a:xfrm>
            <a:off x="1115616" y="-1"/>
            <a:ext cx="6932612" cy="811213"/>
          </a:xfrm>
          <a:prstGeom prst="rect">
            <a:avLst/>
          </a:prstGeom>
          <a:noFill/>
          <a:ln w="9525">
            <a:noFill/>
            <a:miter lim="800000"/>
            <a:headEnd/>
            <a:tailEnd/>
          </a:ln>
        </p:spPr>
        <p:txBody>
          <a:bodyPr anchor="ctr"/>
          <a:lstStyle/>
          <a:p>
            <a:pPr algn="ctr" defTabSz="762000"/>
            <a:r>
              <a:rPr lang="en-GB" sz="3200" b="1" dirty="0" smtClean="0">
                <a:solidFill>
                  <a:srgbClr val="000099"/>
                </a:solidFill>
              </a:rPr>
              <a:t>Project Goals</a:t>
            </a:r>
            <a:endParaRPr lang="en-GB" sz="3200" b="1" dirty="0">
              <a:solidFill>
                <a:srgbClr val="000099"/>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95310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7" name="CustomShape 2"/>
          <p:cNvSpPr/>
          <p:nvPr/>
        </p:nvSpPr>
        <p:spPr>
          <a:xfrm>
            <a:off x="1403648" y="44640"/>
            <a:ext cx="1504080" cy="626400"/>
          </a:xfrm>
          <a:prstGeom prst="rect">
            <a:avLst/>
          </a:prstGeom>
        </p:spPr>
        <p:txBody>
          <a:bodyPr wrap="none" lIns="90000" tIns="45000" rIns="90000" bIns="45000"/>
          <a:lstStyle/>
          <a:p>
            <a:pPr>
              <a:lnSpc>
                <a:spcPct val="100000"/>
              </a:lnSpc>
            </a:pPr>
            <a:r>
              <a:rPr lang="en-GB" dirty="0" smtClean="0"/>
              <a:t>	Use of VATES for showing integration boxes</a:t>
            </a:r>
            <a:endParaRPr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22804" t="14971" r="1214" b="3942"/>
          <a:stretch/>
        </p:blipFill>
        <p:spPr>
          <a:xfrm>
            <a:off x="107503" y="476672"/>
            <a:ext cx="5558235" cy="3707298"/>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2804" t="14524" r="17103" b="3533"/>
          <a:stretch/>
        </p:blipFill>
        <p:spPr>
          <a:xfrm>
            <a:off x="3603531" y="919111"/>
            <a:ext cx="5494946" cy="4683096"/>
          </a:xfrm>
          <a:prstGeom prst="rect">
            <a:avLst/>
          </a:prstGeom>
        </p:spPr>
      </p:pic>
      <p:sp>
        <p:nvSpPr>
          <p:cNvPr id="4" name="TextBox 3"/>
          <p:cNvSpPr txBox="1"/>
          <p:nvPr/>
        </p:nvSpPr>
        <p:spPr>
          <a:xfrm>
            <a:off x="1" y="5013176"/>
            <a:ext cx="3779912" cy="2400657"/>
          </a:xfrm>
          <a:prstGeom prst="rect">
            <a:avLst/>
          </a:prstGeom>
          <a:noFill/>
        </p:spPr>
        <p:txBody>
          <a:bodyPr wrap="square" rtlCol="0">
            <a:spAutoFit/>
          </a:bodyPr>
          <a:lstStyle/>
          <a:p>
            <a:pPr marL="285750" indent="-285750">
              <a:spcBef>
                <a:spcPts val="600"/>
              </a:spcBef>
              <a:buFont typeface="Arial" panose="020B0604020202020204" pitchFamily="34" charset="0"/>
              <a:buChar char="•"/>
            </a:pPr>
            <a:r>
              <a:rPr lang="en-GB" sz="1600" dirty="0" err="1" smtClean="0"/>
              <a:t>NaCl</a:t>
            </a:r>
            <a:r>
              <a:rPr lang="en-GB" sz="1600" dirty="0" smtClean="0"/>
              <a:t> SXD data plotted in </a:t>
            </a:r>
            <a:r>
              <a:rPr lang="en-GB" sz="1600" b="1" dirty="0" smtClean="0"/>
              <a:t>q</a:t>
            </a:r>
            <a:r>
              <a:rPr lang="en-GB" sz="1600" dirty="0" smtClean="0"/>
              <a:t>-space.</a:t>
            </a:r>
          </a:p>
          <a:p>
            <a:pPr marL="285750" indent="-285750">
              <a:spcBef>
                <a:spcPts val="600"/>
              </a:spcBef>
              <a:buFont typeface="Arial" panose="020B0604020202020204" pitchFamily="34" charset="0"/>
              <a:buChar char="•"/>
            </a:pPr>
            <a:r>
              <a:rPr lang="en-GB" sz="1600" dirty="0" smtClean="0"/>
              <a:t>Spherical integration used here but elliptical and cluster models are also implemented. Get table of peaks</a:t>
            </a:r>
          </a:p>
          <a:p>
            <a:pPr marL="285750" indent="-285750">
              <a:spcBef>
                <a:spcPts val="600"/>
              </a:spcBef>
              <a:buFont typeface="Arial" panose="020B0604020202020204" pitchFamily="34" charset="0"/>
              <a:buChar char="•"/>
            </a:pPr>
            <a:r>
              <a:rPr lang="en-GB" sz="1600" dirty="0" smtClean="0"/>
              <a:t>Can zoom in (with auto </a:t>
            </a:r>
            <a:r>
              <a:rPr lang="en-GB" sz="1600" dirty="0" err="1" smtClean="0"/>
              <a:t>rebin</a:t>
            </a:r>
            <a:r>
              <a:rPr lang="en-GB" sz="1600" dirty="0" smtClean="0"/>
              <a:t>) on peaks directly from peak list.</a:t>
            </a:r>
          </a:p>
          <a:p>
            <a:pPr>
              <a:spcBef>
                <a:spcPts val="600"/>
              </a:spcBef>
            </a:pPr>
            <a:endParaRPr lang="en-GB" sz="1600" dirty="0" smtClean="0"/>
          </a:p>
          <a:p>
            <a:pPr>
              <a:spcBef>
                <a:spcPts val="600"/>
              </a:spcBef>
            </a:pPr>
            <a:endParaRPr lang="en-GB" dirty="0"/>
          </a:p>
        </p:txBody>
      </p:sp>
    </p:spTree>
    <p:extLst>
      <p:ext uri="{BB962C8B-B14F-4D97-AF65-F5344CB8AC3E}">
        <p14:creationId xmlns:p14="http://schemas.microsoft.com/office/powerpoint/2010/main" val="21534901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childTnLst>
                  <p:par>
                    <p:cTn id="3"/>
                  </p:par>
                  <p:par>
                    <p:cTn id="4" fill="hold">
                      <p:stCondLst>
                        <p:cond delay="indefinite"/>
                      </p:stCondLst>
                      <p:childTnLst>
                        <p:par>
                          <p:cTn id="5" fill="hold">
                            <p:stCondLst>
                              <p:cond delay="0"/>
                            </p:stCondLst>
                            <p:childTnLst>
                              <p:par>
                                <p:cTn id="6" presetID="1" presetClass="entr" presetSubtype="0" fill="hold" nodeType="clickEffect">
                                  <p:stCondLst>
                                    <p:cond delay="0"/>
                                  </p:stCondLst>
                                  <p:childTnLst>
                                    <p:set>
                                      <p:cBhvr>
                                        <p:cTn id="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331640" y="980728"/>
            <a:ext cx="6408712" cy="4526152"/>
          </a:xfrm>
          <a:prstGeom prst="rect">
            <a:avLst/>
          </a:prstGeom>
        </p:spPr>
      </p:pic>
    </p:spTree>
    <p:extLst>
      <p:ext uri="{BB962C8B-B14F-4D97-AF65-F5344CB8AC3E}">
        <p14:creationId xmlns:p14="http://schemas.microsoft.com/office/powerpoint/2010/main" val="25160451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07505" y="0"/>
            <a:ext cx="8856981"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Data Analysis </a:t>
            </a:r>
            <a:r>
              <a:rPr lang="en-GB" altLang="en-US" sz="2800" b="1" dirty="0">
                <a:solidFill>
                  <a:srgbClr val="000099"/>
                </a:solidFill>
                <a:latin typeface="Arial" panose="020B0604020202020204" pitchFamily="34" charset="0"/>
                <a:cs typeface="Arial" panose="020B0604020202020204" pitchFamily="34" charset="0"/>
              </a:rPr>
              <a:t>of </a:t>
            </a:r>
            <a:r>
              <a:rPr lang="en-GB" altLang="en-US" sz="2800" b="1" dirty="0" smtClean="0">
                <a:solidFill>
                  <a:srgbClr val="000099"/>
                </a:solidFill>
                <a:latin typeface="Arial" panose="020B0604020202020204" pitchFamily="34" charset="0"/>
                <a:cs typeface="Arial" panose="020B0604020202020204" pitchFamily="34" charset="0"/>
              </a:rPr>
              <a:t>disordered materials</a:t>
            </a:r>
          </a:p>
        </p:txBody>
      </p:sp>
      <p:sp>
        <p:nvSpPr>
          <p:cNvPr id="3" name="TextBox 2"/>
          <p:cNvSpPr txBox="1"/>
          <p:nvPr/>
        </p:nvSpPr>
        <p:spPr>
          <a:xfrm>
            <a:off x="3635896" y="1628800"/>
            <a:ext cx="3240360" cy="1569660"/>
          </a:xfrm>
          <a:prstGeom prst="rect">
            <a:avLst/>
          </a:prstGeom>
          <a:noFill/>
        </p:spPr>
        <p:txBody>
          <a:bodyPr wrap="square" rtlCol="0">
            <a:spAutoFit/>
          </a:bodyPr>
          <a:lstStyle/>
          <a:p>
            <a:r>
              <a:rPr lang="en-GB" sz="9600" dirty="0" smtClean="0">
                <a:solidFill>
                  <a:srgbClr val="000099"/>
                </a:solidFill>
              </a:rPr>
              <a:t>…</a:t>
            </a:r>
            <a:endParaRPr lang="en-GB" sz="9600" dirty="0">
              <a:solidFill>
                <a:srgbClr val="000099"/>
              </a:solidFill>
            </a:endParaRPr>
          </a:p>
        </p:txBody>
      </p:sp>
    </p:spTree>
    <p:extLst>
      <p:ext uri="{BB962C8B-B14F-4D97-AF65-F5344CB8AC3E}">
        <p14:creationId xmlns:p14="http://schemas.microsoft.com/office/powerpoint/2010/main" val="307725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107505" y="0"/>
            <a:ext cx="8856981"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Data Analysis </a:t>
            </a:r>
            <a:r>
              <a:rPr lang="en-GB" altLang="en-US" sz="2800" b="1" dirty="0">
                <a:solidFill>
                  <a:srgbClr val="000099"/>
                </a:solidFill>
                <a:latin typeface="Arial" panose="020B0604020202020204" pitchFamily="34" charset="0"/>
                <a:cs typeface="Arial" panose="020B0604020202020204" pitchFamily="34" charset="0"/>
              </a:rPr>
              <a:t>of </a:t>
            </a:r>
            <a:r>
              <a:rPr lang="en-GB" altLang="en-US" sz="2800" b="1" dirty="0" smtClean="0">
                <a:solidFill>
                  <a:srgbClr val="000099"/>
                </a:solidFill>
                <a:latin typeface="Arial" panose="020B0604020202020204" pitchFamily="34" charset="0"/>
                <a:cs typeface="Arial" panose="020B0604020202020204" pitchFamily="34" charset="0"/>
              </a:rPr>
              <a:t>disordered materials</a:t>
            </a:r>
          </a:p>
        </p:txBody>
      </p:sp>
      <p:sp>
        <p:nvSpPr>
          <p:cNvPr id="4" name="TextBox 3"/>
          <p:cNvSpPr txBox="1"/>
          <p:nvPr/>
        </p:nvSpPr>
        <p:spPr>
          <a:xfrm>
            <a:off x="791349" y="829574"/>
            <a:ext cx="7632848" cy="2369880"/>
          </a:xfrm>
          <a:prstGeom prst="rect">
            <a:avLst/>
          </a:prstGeom>
          <a:noFill/>
          <a:ln>
            <a:noFill/>
          </a:ln>
        </p:spPr>
        <p:txBody>
          <a:bodyPr wrap="square" rtlCol="0">
            <a:spAutoFit/>
          </a:bodyPr>
          <a:lstStyle/>
          <a:p>
            <a:r>
              <a:rPr lang="en-GB" sz="2000" dirty="0" smtClean="0">
                <a:solidFill>
                  <a:srgbClr val="000099"/>
                </a:solidFill>
              </a:rPr>
              <a:t>ISIS disordered materials group content with current data reduction and analysis software</a:t>
            </a:r>
          </a:p>
          <a:p>
            <a:endParaRPr lang="en-GB" sz="2000" dirty="0" smtClean="0">
              <a:solidFill>
                <a:srgbClr val="000099"/>
              </a:solidFill>
            </a:endParaRPr>
          </a:p>
          <a:p>
            <a:pPr marL="285750" indent="-285750">
              <a:buFontTx/>
              <a:buChar char="-"/>
            </a:pPr>
            <a:r>
              <a:rPr lang="en-GB" sz="2000" dirty="0" smtClean="0">
                <a:solidFill>
                  <a:srgbClr val="000099"/>
                </a:solidFill>
              </a:rPr>
              <a:t>Gudrun (data reduction)</a:t>
            </a:r>
          </a:p>
          <a:p>
            <a:pPr marL="742950" lvl="1" indent="-285750">
              <a:buFont typeface="Arial" panose="020B0604020202020204" pitchFamily="34" charset="0"/>
              <a:buChar char="•"/>
            </a:pPr>
            <a:r>
              <a:rPr lang="en-GB" sz="1600" dirty="0" smtClean="0">
                <a:solidFill>
                  <a:srgbClr val="000099"/>
                </a:solidFill>
              </a:rPr>
              <a:t>Easy to use</a:t>
            </a:r>
          </a:p>
          <a:p>
            <a:pPr marL="742950" lvl="1" indent="-285750">
              <a:buFont typeface="Arial" panose="020B0604020202020204" pitchFamily="34" charset="0"/>
              <a:buChar char="•"/>
            </a:pPr>
            <a:r>
              <a:rPr lang="en-GB" sz="1600" dirty="0" smtClean="0">
                <a:solidFill>
                  <a:srgbClr val="000099"/>
                </a:solidFill>
              </a:rPr>
              <a:t>Well-trusted</a:t>
            </a:r>
          </a:p>
          <a:p>
            <a:pPr marL="285750" indent="-285750">
              <a:buFontTx/>
              <a:buChar char="-"/>
            </a:pPr>
            <a:r>
              <a:rPr lang="en-GB" sz="2000" dirty="0" smtClean="0">
                <a:solidFill>
                  <a:srgbClr val="000099"/>
                </a:solidFill>
              </a:rPr>
              <a:t>EPSR (modelling)</a:t>
            </a:r>
          </a:p>
          <a:p>
            <a:pPr marL="742950" lvl="1" indent="-285750">
              <a:buFont typeface="Arial" panose="020B0604020202020204" pitchFamily="34" charset="0"/>
              <a:buChar char="•"/>
            </a:pPr>
            <a:r>
              <a:rPr lang="en-GB" sz="1600" dirty="0" smtClean="0">
                <a:solidFill>
                  <a:srgbClr val="000099"/>
                </a:solidFill>
              </a:rPr>
              <a:t>‘Gold standard’</a:t>
            </a:r>
          </a:p>
        </p:txBody>
      </p:sp>
      <p:sp>
        <p:nvSpPr>
          <p:cNvPr id="5" name="TextBox 4"/>
          <p:cNvSpPr txBox="1"/>
          <p:nvPr/>
        </p:nvSpPr>
        <p:spPr>
          <a:xfrm>
            <a:off x="791349" y="5445224"/>
            <a:ext cx="7632848" cy="1077218"/>
          </a:xfrm>
          <a:prstGeom prst="rect">
            <a:avLst/>
          </a:prstGeom>
          <a:noFill/>
        </p:spPr>
        <p:txBody>
          <a:bodyPr wrap="square" rtlCol="0">
            <a:spAutoFit/>
          </a:bodyPr>
          <a:lstStyle/>
          <a:p>
            <a:r>
              <a:rPr lang="en-GB" sz="2400" b="1" dirty="0" smtClean="0">
                <a:solidFill>
                  <a:srgbClr val="000099"/>
                </a:solidFill>
              </a:rPr>
              <a:t>BUT:</a:t>
            </a:r>
          </a:p>
          <a:p>
            <a:pPr marL="342900" indent="-342900">
              <a:buFontTx/>
              <a:buChar char="-"/>
            </a:pPr>
            <a:r>
              <a:rPr lang="en-GB" sz="2000" dirty="0" smtClean="0">
                <a:solidFill>
                  <a:srgbClr val="000099"/>
                </a:solidFill>
              </a:rPr>
              <a:t>If starting from the beginning…</a:t>
            </a:r>
          </a:p>
          <a:p>
            <a:pPr marL="342900" indent="-342900">
              <a:buFontTx/>
              <a:buChar char="-"/>
            </a:pPr>
            <a:r>
              <a:rPr lang="en-GB" sz="2000" dirty="0" smtClean="0">
                <a:solidFill>
                  <a:srgbClr val="000099"/>
                </a:solidFill>
              </a:rPr>
              <a:t>Longevity</a:t>
            </a:r>
            <a:endParaRPr lang="en-GB" sz="2000" dirty="0">
              <a:solidFill>
                <a:srgbClr val="000099"/>
              </a:solidFill>
            </a:endParaRPr>
          </a:p>
        </p:txBody>
      </p:sp>
      <p:sp>
        <p:nvSpPr>
          <p:cNvPr id="6" name="TextBox 5"/>
          <p:cNvSpPr txBox="1"/>
          <p:nvPr/>
        </p:nvSpPr>
        <p:spPr>
          <a:xfrm>
            <a:off x="791349" y="3356992"/>
            <a:ext cx="7632848" cy="1938992"/>
          </a:xfrm>
          <a:prstGeom prst="rect">
            <a:avLst/>
          </a:prstGeom>
          <a:noFill/>
        </p:spPr>
        <p:txBody>
          <a:bodyPr wrap="square" rtlCol="0">
            <a:spAutoFit/>
          </a:bodyPr>
          <a:lstStyle/>
          <a:p>
            <a:r>
              <a:rPr lang="en-GB" sz="2000" dirty="0" err="1" smtClean="0">
                <a:solidFill>
                  <a:srgbClr val="000099"/>
                </a:solidFill>
              </a:rPr>
              <a:t>Mantid</a:t>
            </a:r>
            <a:r>
              <a:rPr lang="en-GB" sz="2000" dirty="0" smtClean="0">
                <a:solidFill>
                  <a:srgbClr val="000099"/>
                </a:solidFill>
              </a:rPr>
              <a:t> requires additional algorithms:</a:t>
            </a:r>
          </a:p>
          <a:p>
            <a:pPr marL="342900" indent="-342900">
              <a:buFontTx/>
              <a:buChar char="-"/>
            </a:pPr>
            <a:r>
              <a:rPr lang="en-GB" sz="2000" dirty="0" smtClean="0">
                <a:solidFill>
                  <a:srgbClr val="000099"/>
                </a:solidFill>
              </a:rPr>
              <a:t>Multiple scattering</a:t>
            </a:r>
          </a:p>
          <a:p>
            <a:pPr marL="342900" indent="-342900">
              <a:buFontTx/>
              <a:buChar char="-"/>
            </a:pPr>
            <a:r>
              <a:rPr lang="en-GB" sz="2000" dirty="0" err="1" smtClean="0">
                <a:solidFill>
                  <a:srgbClr val="000099"/>
                </a:solidFill>
              </a:rPr>
              <a:t>Placzek</a:t>
            </a:r>
            <a:r>
              <a:rPr lang="en-GB" sz="2000" dirty="0" smtClean="0">
                <a:solidFill>
                  <a:srgbClr val="000099"/>
                </a:solidFill>
              </a:rPr>
              <a:t> corrections</a:t>
            </a:r>
          </a:p>
          <a:p>
            <a:pPr marL="342900" indent="-342900">
              <a:buFontTx/>
              <a:buChar char="-"/>
            </a:pPr>
            <a:r>
              <a:rPr lang="en-GB" sz="2000" dirty="0" smtClean="0">
                <a:solidFill>
                  <a:srgbClr val="000099"/>
                </a:solidFill>
              </a:rPr>
              <a:t>Tough demands on current algorithms</a:t>
            </a:r>
          </a:p>
          <a:p>
            <a:endParaRPr lang="en-GB" sz="2000" dirty="0" smtClean="0">
              <a:solidFill>
                <a:srgbClr val="000099"/>
              </a:solidFill>
            </a:endParaRPr>
          </a:p>
          <a:p>
            <a:r>
              <a:rPr lang="en-GB" sz="2000" dirty="0" smtClean="0">
                <a:solidFill>
                  <a:srgbClr val="000099"/>
                </a:solidFill>
              </a:rPr>
              <a:t>Validation a large job</a:t>
            </a:r>
          </a:p>
        </p:txBody>
      </p:sp>
    </p:spTree>
    <p:extLst>
      <p:ext uri="{BB962C8B-B14F-4D97-AF65-F5344CB8AC3E}">
        <p14:creationId xmlns:p14="http://schemas.microsoft.com/office/powerpoint/2010/main" val="293799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34082"/>
          </a:xfrm>
        </p:spPr>
        <p:txBody>
          <a:bodyPr/>
          <a:lstStyle/>
          <a:p>
            <a:r>
              <a:rPr lang="en-GB" b="1" dirty="0" smtClean="0">
                <a:solidFill>
                  <a:srgbClr val="000099"/>
                </a:solidFill>
                <a:latin typeface="Arial" panose="020B0604020202020204" pitchFamily="34" charset="0"/>
                <a:cs typeface="Arial" panose="020B0604020202020204" pitchFamily="34" charset="0"/>
              </a:rPr>
              <a:t>Future Tasks</a:t>
            </a:r>
            <a:endParaRPr lang="en-GB" b="1" dirty="0">
              <a:solidFill>
                <a:srgbClr val="000099"/>
              </a:solidFill>
              <a:latin typeface="Arial" panose="020B0604020202020204" pitchFamily="34" charset="0"/>
              <a:cs typeface="Arial" panose="020B0604020202020204" pitchFamily="34" charset="0"/>
            </a:endParaRPr>
          </a:p>
        </p:txBody>
      </p:sp>
      <p:sp>
        <p:nvSpPr>
          <p:cNvPr id="4" name="AutoShape 2" descr="data:image/jpeg;base64,/9j/4AAQSkZJRgABAQAAAQABAAD/2wCEAAkGBxQTEhUUExQWFRUXGBgWFxgYGBcXGBgXFRQXFxUUGBwYHSggGBwlHBUUITEhJSkrLi4uFx8zODMsNygtLisBCgoKDg0OGxAQGy0mHyUsLywsLCwvLCwsLCwsLCwsLCwsLCwsLCwsLCwsLCwsLCwsLCwsLCwsLSwsLCwsLCwsLP/AABEIAMIBAwMBIgACEQEDEQH/xAAcAAABBQEBAQAAAAAAAAAAAAACAAEDBAYHBQj/xABQEAABAwICBgUHBgsFBgcAAAABAAIRAyEEMQYSQVFhcQUTgZGxByIyocHR8BRCUnKS4RYlQ1Nic4KisrPSJDSDwvEVIzM1Y3REZIWjpLTD/8QAGgEAAwADAQAAAAAAAAAAAAAAAAECAwQFBv/EADIRAAICAQIFAQYFBAMAAAAAAAABAhEDEiEEEzFBUQUiMnGRodFhscHh8BQzQoEVNFL/2gAMAwEAAhEDEQA/ANqkjLU0Lds1KBTotVIBFhQMJQpQxEKYS1D0kCeVKaaAsRaCmDKUp4SATEMkpQAnslqHRCkpC1CGIsVApIxSO5O6kQjUg0sjSREJQnYUMlKfVTwkA0pJQkmIQRQmCKQkMaUyKySABTIiE0IAZMihKEACjDkKSAH1+CdCkigtkhCYLBnTKqAZDSTlAyv61Xq6UV3QQdUAQQBnxutbnwoyUdElLWC5rS0orec0vJnaRkoa/StZwbL3QANWLZbTvKTzxQ9J1E1AkXxtXI/9s1g6dd5IP0tqJ3Sz3GXOeZz84pPOvA9J0/EdKUm2dUaDE57E5xjIBLheBnvyXJ6lcEGZPjZDTxROZ9e5CzvwGk6vWx9NrwwvGsdijrdKUWO1HVGh26Vy8YqTe538FFibuJN0f1D8C0o6qOlaUE64sJz2KSnjqbsntPaFyelVBtwzBQ69rEjjvCf9Q/AaEdcbi2GIe0zYXCGt0kynGs8CTGe5cnpViMibZJ34knabb0f1D8BpR0vG6W0acAS8mcshG9RYrTSi3Jrn22ZZLm7asHmMtiFlbzoy3XWN5JeC7Om1NMMPAMyd27eon6W0Q4gAlsZjeua1iZkdqVGsQeCfMlWwG8qads1oFMxv2zuhP+GzY/4Zndu5rDPcN3FBWNiQbHclzZCo3lTTJp9FhniVVbpk4O85gDe2ViadZTF8jjHgm8uTyFI2eM0wOsOrZLdu/K3K6u9EaTtqHVeCx3HLJc7pVdUyFI+sc+aazZFK+waUdBbpXS6zUvExrbF6Dum6QAJeLkgdmZ5LlYqRvRVXfOvaytcQ+6FpR0p2k2HAnXm8WBQ1NKaIdEkjeBwXM2VbHcpadaAk88/CDSjet00pF0AGJz4b16VfSGg3Vl/pCR9+5cxc8TO9RYhxtvSWeQaUdCOmFPWIDSQDE+1KvphRDZAcTMREdq56x8HsRPfrCdqOdMNKOgu0vpTkUy5+eaSXPmPSiIVSbblLRc7fPDcqtJhv3c+KmpniscojYb2Q6xR1XebCEDK3qKkq0TBjON0KHW1isquBF5vuROaTBjmn1HQAR3KVuDeIsBO8hU5JAC1h9SrtPGFbbRIOYjbdB1Z2kXO8FJSQXsCwmdk+tNijadotwTmi6bEEKfqS4QQb7gUWk7Ao0al5spDfK6s0OjiDZr52GFMzoh5OtqvtyEjtKHONjKbTnGzeo586y9T/AGU+56p085CR6NqOyoOHYR61PMiIoszzSDhdpudi9Sj0BVDp6qRxlWPwcqH8m0d91LyQvqFHgV3iyipVBJH3LRnRuvNqbfUifolUcATqtOdgO7NNZoLZsaRny8CD2IX1RsK1I0VqREtAtsGfenqaJPcLuHcPejn4/I6MqwyAbotW+26050axFhrUyBzCZ2i2I+mxLnR8ipmVLCNhRLVjRasRd7OG2EbNGKwH/EajnxCmZQtnKUAGYWu/BurN6ghD+C1TZUBzzHcks8Q3MjTcIRtHDtC1p0WfbzwY4A9yBmilQOs9oGeSfPgNoyzXTb2IqjcrHPctSdFHSD1g42CapoxUtq1B2/clz4eRUzLETMA7k7KboNjbZtWoGjFWZ60cbIn6LvP5b1J8+P8ALAywLt3ikta3RpwEdcO5JTz1/L+wqZTfoxiR6IpgcTHsTYvoCvTYXvewNYC4xJNty3QqDYF4mlnS9OhQIe101A5jNWDeJvJEBa0csm0i4w1OktzGUiCQCKjgTsAbM7hee9e6OgAWtLm1gY+k2MuIWTpdOQ4FrMjtPuC1dLSesWyMPrCM2h5BjMWC3HOCe35G4vTs7V6V/tr7hM6Bpi+pWPcf4VZw3QNJxALHgwYLpGQ2rzsf03jabKburpNp1NWHN1nO86wmYggyCNWxgcpOjtI8Q2nhX1msLK1+sObmh4ZUMNPmls9trb1ldRZGLhZ5HUaPdGi1DaJUzdH6GWr6lK3prC/nWd5HipP9rYc5Vaf2m+9c/VP8SHw+VdYv5MFvRNIfNHrUjcBTHzR3J2YyicqjPtN96mbUZ9Id49im5GNwkuqI/krRk0dwRhgGyOxSDVORQhg4pWyRoGwFINCPqwm6sIsBhTTFifqgEQZx9aLADVTanJSRxRGd/gjUwIdXkmcFLJSg8EagIQEzmKxJ4Ji4p6gINRLq1PrHcgJ4I1ARaiWopAN6fVG9GoCLVTavFTGnxTanJOwICOKYhTmmUxpIsCCEoU5pJuoTsCAhJTdSkiwHDr5rAeU7rtamHAdSCdQgidctGsHDPZIOV+C3pfa4+OxeXpHQZVw7w9rX6rSWyJ1XRmNyvHtIvDkWOakcfbU1b2zVg6UYikNWhiKlNsklrXkC8SYG2y0OC6OYHtAaBJAsAvc6X0eY1uu0ACw1YkyTe66EYJM3M3HcyOnTsYahpC6p1THkANJLnuJlxLw8lxP6QBXoM6TDqVGn1gIpshrdeYL4L4BNiSLxmthox0E0f7wgCCQBA5a3ZfuXp6R0R8nq2HowbbNZtipyxtBwfFLHlj7N7+fOxgsHjercZph4c2Lt1tW9+Wy/NMRw8VEcMz6De4JvkjPoN7lptpqj1UMUozlO7uu+yrxsTRwSBVbq6fDv+9GKTdhP2ne9TsZrl4/nyJ9fiURxLmgkPfYTYnZ2qv1I3u+073pdV+k77RT2E7fY9XEdIzBo1aurF5eTe15EIG9L1xlWqfaK8zqv0ner3JdUfpu7m/0pypswY8OmCjNan5pHsN6exIyrv7wfEKQaR4oflj2tZ/SvC6t30z3M9yfUd9L90KaG8GJ9ca+UT326U4oflAebGe5XXaUYgU2P1qLw4TAaZbOQOU23LJljvpN+yf6kFKg5uRbHJ3q86yaUa3MGTg4OUdOONd9l9KNczTGrtpsPLWHtKsN02dtojsefa1Y2H/o95HsS1n/RH2j/AEqdKB+n8K+sPz/Q3LdNmbaLhyeD7ApW6aUNtOr+4f8AMFgdd30f3h7k/Wn6J/d96NCMb9L4R/4v6nRWaVYct1orNGWsactB3SDE5WRDSnDH8rHOm8exc6p4t4Bb5+ob6ts4vk7gg6/g77J9iHjXY14+k4JXqTW+2/Veeh04dP4Y/lmdsjxCnb0zhzlVp/bC5V8pHH7D/wClOcQ3f3gjxS5YP0bB2m/odXbjKbsntPJzSja+y5Ga7BB8wwQYLm3AIJGe0SFPVxLHOLmhlMnINIseF7J8vazXfo8HPSpvpd1t8Op1YVRwS60HYqfR2KbVpte3JwFjsIMOaeRkK3qAjKIWOjhyi4txfVBFLX+IULqRUeW9KiSyexJU3VTxSToC0ADx9SpdL0Yo1PqH/VXGvixA/wBVW6XqzQqztYVcJe0hWYvAt89vNbk0A9oDthDu0GRKw2CPnt5jxW/p+iF1H1GyPCUQGwLAbO37yqWkY/s1b6h8QvQpbl5+k392rfUPsSl7pkwf3Y/Ffmc5lBW9E8j4JNchqnzTyPguce9TPpRlJrmtlrTYZgHYoqnRdB1nUaR502H2KTo980qZ3sYe9oXIvKVpJiaHSFRlPEVKbAymQ1ryAJYJtzXTnJRVs8Xw+GebJoi6Ol4vRrB6jv7Jh51XGRRpgzBvIauT+TPA0q+LDKzBUaaL3Q641gacHnc968cab43L5XVM2glp8QvY8kdX8YNH/RqD+H3LWcoznGkdmGHLw+DLrldram9qs1+n2i2EoYKrVpUQyo004Ic+2tWY02LoycRkuc9A4dtXE0KbxLH1WMcASJDngG4uM11rypVPxZX50f8A7FJcd0Uqn5dhP+4o/wA1qM0Upqh+n55vhpuTbdv8kdK0n0FwdHC161MVA6nTc9s1CRIFpBFwvF0G0PoY3Duq1H1WubVdT8wsAgU6bh6TDfzyugabN/F+L/UVP4SuT6IaeuwNF1IUBV1qhqSahYRLGN1Y1HfQmeKucYKatbGvw+fiMnDy0ybla7/c2lTyW0NmIrjmKZ8GhRP8lbMm4pw+tSDvBwWr0R6ZONwrMQWdXrF41dbXjUeW5wJmNyzHS/lObh8TVonDF3VPLNYVAJ1dsFlu9U4YkraMGPiuNlNwi3a69DHaK6MOxr6rW1RT6oNMlhdraxcNjhHo8c1U0l6FODr9S54edVr9YAtHna1oJP0VrfIzU1qmLP6NL1uqrxvK1V1ekD+pp+L1rvGuXq7nVhxU3xjxN+zX6IGnoRiHYUYoPo9X1RrQXP19UMLyI1ImBvVHoDRmvjA80dTzCA7Wdq+kDEWM5FdMwzo6Cn/yDj/8ZxXjeRV808Uf06Y/dd71fJjqivJg/wCQy8rJPa4ul8zOVfJ9jwJ6pruVRknlJCz3yKp1vU6hFXWFPUNna5MBt8rkd6610Xp11vSL8CaGrqvqsbUD9aTS1jduqNWQ1203heHpjRDenMERH+86ku5tqvbrHsDR+ylPDGri+9Dweo5tWnLFe7a/PyZR2iGOH/hanZqnwcV53SPR1agQK1J9MunV1wRMRMb4kd67NpfpnS6PdTbUp1H9YHEamrbULQZ1iPpepct8oGl9PHvomlTqMFNrwdfVuXlptquP0UsmKEVs9y+E47PmktUFpfdX9/Jni5Pqg7B3KmKi9nozoWvXZr0mazZLfTY24AmznDeFrTlGCuTpfjsdLmR7nqaI9I6lTqnHzahtlZ8QPtWHMNW4bT3HwWA6S0eq0aDKrgQbio0EEsOudRwLSRBGrtsedtXo90j8opBxPnjzag/SHzv2hB7xsWOM4ZFqg77Hn/V+Hi3z4dOj+PZ/7+3k9A37E0qQsCB0KqZwxSNyZNq8ElOlgM+xm264Xn9Kvd1T5NtU2XsudlaVR6YYOoqfVJ+/grjH2kFGMwnpt5jxXQqQ80X7Fz3Cem3mPFdBYZAjcurIGM1ufPJedpN/dqvFh9i9NpzXnaR3w9UWu0i9hfbPtUS91l4XWSPxX5nLGPTVKliog6yYlaNHt9R9LdD1Jw9D9VS/ltVu68rRiprYPDHfQpH/ANpq5X5X3kY8AEgdRTyJHz6i6Mp6Y2eTw8O82VwuupvvKez8WYi35o92IpSuc+SX/mLf1VX+ELHlx2kntWk8m2K6vpKgSYDi+n9um4NHa7VHatbmappnYjwrw8NOF31f0Op+U1s9GYj/AAz3V6ZXGtFf79hP+5ofzmLu2lPRxxOEr0GxrPYQ2bDWBDmSdgloXKdDND8V8tpOq0X0mUajajnPEAmmdZrWn50uDRabSVeWLc1Rq8DlhHBNSf8AKOq6aO/F+L/UVf4CvnVd+0/xQp9HYkn51PqxzqODB/EuAqeI6oy+lL2JfE7p5K3fi2l9ar/NcuT6bn8YYv8AXPXVvJZ/y2l9ar/NcuU6b/8AMMX+uenl/toXB/8Abyf7/M2PkTPnYvlR8ay8jytn8YH9TT/zK/5F8SBiMRTOb6bXj/DeQf5vqK9nygaD18XiWVqDmXY1jw8lurql0PsDIhwEZ+btmwk5YqQOccfHOU3Sr9Eeswx0F/6e714QrxvIrahiT/1W+qn9697S0NwvRNWnMhuHbh2k5nWa2i3tvJ7V4nkXb/ZsQf8ArD1Um+9ZP80vwNVO+GyS8yRsMH0NhaVWpiKdJoqvLy941nuJLiakXMEmZDRw4LljunPlnTlCqAQxtWnTphwh2pTLjLhsJcXmNkgbFpvJ90j/AG7pPDk54itWYP8AHeyp/wDl3FeRj+jOq0hpQIbVe2uObmP1/wB9jz2pTdpV5KwR0Tmpu3o2+R0Dp+tgQWfLfkswdTrxSJiRravWDKYyXHvKNUwpxbfkfU9V1LJ6gMDNfrKkzqW1o1PUukab6Fux9Sm8VxSFNpbBYXzLpn0hGxcv0z0YOAqU6ZqirrsL51NSIcWx6TpySzXT228mT05Y1Je29W+382M+CumeTz+6H9a/+Fi5mtvodpDh6GH1KtQtdrudGo91iGxdrSNhXD9UhOeCoJt2uh1squJuntBBBAIIIINwQbEHeFgmgYHHhjHTTqaoLQbt1z5gdxBuNuq7ivc6Y0qpU8OKtI67qmsKQIIktJa5zgYOqCO3LiMrongXV65r1DrBp1iT86pmO7P7K0/SsGWGqctl0ry/2NXI4xxTc/do3jqxnMfGxIYg7T2KIuzvPBMRuMLrWzyxcGOj4CSpRxSRqYWy2X8/jxVPpYk0apNvNKvhpI9+3uVTpn/gVd4afgrJDqijGYT028x4rfsd5rY3BYDCem3mFvqPoN5BdNiYTRc968/SMf2ep9Un1L0A4SexUdIf7vU4MJ7hKiXQrF/cj8UcjSTJLSPan0TohfA4T/t6P8tq5f5YWxjmHfh2fzKoWTZ0viAA1uIrtaAAGirUDQAIAADoA4KtWrueZe5zzvc4uMbpcVnnlUo0c3h+ClizPI35+oCKlVLXBzTquaQ5pGYc0y0jkQECSwHSO6aK6bYfFU269RlKvk6m9wbLt9MugOBzgXG3efexHSdCm3WfXpMaNrqjGjvJXzaUIYNwWwuIdbo5M/SouVxlS8Ubnyk6YNxZbQoEmgx2sX3HWPggEA31GgmJzJnYCcOkksMpOTtnQw4o4oaInU9A9NcHhcFTo1qjm1GuqEgU6jvSqOcLtbGRG1c/0mxrK+LxFanJZUqOc2RBg5SDkvMTyqlkbikRi4aGPJLIm7f3su9D9J1MNWZWpGHsMiciMnNO8EEg811LD+VnDFoL6FdrouG9W9s7muL2k8yAuQApwEQySj0DPwmPO05Lc1Om+mb8eWta006DDrNaSC5zojXfFhAJAaJiTczYtD9N3YCk+m2gKuu/X1jULI81rYgMM+jnO1ZXUO49xRjDv+g77J9yXMlq1D/pcfL5dbHq9GaSVKGNdjGNbrOfVcWEnVIrFxLSRcgFwP7IV/pLTuvWxNDEmnRbUoa+pAfB1xHny+TFyIjMrNjDv+i7uKQwzz80pKcullPhsbepx3qu/Q2B8qWO3Yccqb/bUWc6f6erYx7alctLmt1Rqt1QBJPiSqPyd271hN1Dt3rCbySapsUOFxweqMaZGlKkZh3EgASTYC1ycgN5U56PeDBhpmCCYIO4jMKDNTIsNRfVeym2S4nVaLwJJPYBLie0rqfR2Ep0aTKbJIb+8T6TjzMn1LMaF9G6rTWcLukM4N2u7T6hxWpmZ2fHFYsj7I876pxOufLj0XX4/t9yZ5nLwCAumB4ImsE5/G4oCIMe5Y7OUDCdAXHeEkakFF8PBHx2ws35QOlX0qTG03Aa5IcCASW6pPML32nbPasdp70Xrhtam1znC1SJIDWgw6N/uWXF725scKovLFS6fiZfD9M1A5vo57o9q0H4X1w2BqWH0d3asXUdq3OzhHiruE0uxVBpZQdqsJ1jLWOk2vLmyLAWnYtypSfVnZyPBjhtCLfwRrMTpB0hQDXV6dFgqML2SJlsEtPmPIvMxnyUWI0jxFbCse9jAyqHskA5tDddvpGDD29/NeBX0hqYllKm5zz1NN8Fxab6sebGQsFN0WKj8PRoNa4uBc+ACYLjqmRHmwBMqsqaia/CaeYnOMa37JB4DDUnlwe4MgSLOdJOQ9IQLFQmm36I3Zu9601TQgEg9aT+xH+a6s09DWReq/Lc371qOUa2N6PqeFTblK12VdPoZAtb9Fv73vShv0W+v3rYjQ6l+cqd7B/lTfgrRAguq97b9zVNmR+rcN+PyMfA+i3uTvcACdVtv0Qtr+CtC0dYebh2z5qb8GaGUP5a3uhLWiH6xw/h/JfcyeNdRt1OUXkNJm17AZ3VcPG5v2Wn2Lbt0Yww+Yftv9hRt0bwp/Jnf6dQ9npIeSLZixesYYwUZam/NL7mEkbm9w9ya24dwXQaGj+GGdEbfnVNnN1tiOn0Jh/zDOdz4o1ot+tYe0X9Puc5c4NuRIkTAvE39Uq3icYxxmk0sbul3qm6356CoTBoUvsNkbsxdFT6Mo/NoUhxFNgPgq1qqMEvV48xTSdLtexzh1c/SPeUza8/O9ZXUqVJsWDLfogc7RdTtbGToyIEQO1RqKfrniH1/Y5Q1jjkHHsJUjcDU/NVD+w8+xdUInaRnE3neNnehewtNjIF4N+1Gsh+ty/8fX9jmzMPiXUxSNB+q0kg9WRmZ2jOEw6DxP5l3e0eJXSaL7xBG0ZZ+5TNuCbSTGUSNo4JSytmvD1bJBNRiut72/1Oas0dxR/Jd76f9SlboxiNzBzd7gV0KqwDKD8ZhRtpB2Ug8bTyU80H61xHiPyf3MH+C2IEEPptIIIIc4wQZy1b3Cm/BmrUuazZ22fNua1xpGdnM2A4IXjcTnuzlUsu1GF+qZ3PWquq6diPq49EWAgRsAtEboScIzgFEwRPDfknBmPuIvxSVGgM1x4D42KQvO0fHBRm+1LhnyQ0IINZw70lH1f1u5JTQy2BnAtFp+MlW6YfrUalgPNOVwrVXcqHSZHUvj6JUwdTXxMd0zIUcOC4DeYXq9KdCAapb84hobxI3zvHrVHD+m36w8VuTRBawm5EEcDcTbtXbboyMznQfQzQ8vPzHOa0RmRafWtFUblz9ikoUg2wEZntJvmiqMmBF/uusWX3W/wEQOuPUgA+ApS3h4odUTPA88/WubqCxng7eyUdov2/G1ABbeCgz4JaqCw6h2zb4y9xT67bzB+OKAuIkRbkD2/eheL/AHfEo1CtCeJJ3+O5Km2CAc/YncIiCciOwjJCJk3ntUMGHrAEhtrZEcNiOi4H0jGwkDaq4PYeKKlYfdmp1NEOTXYndW2jd2dqk80w6x3gcc7qu0t79iEP2T2WPqRzBrJ5CAiNo5eB2KWnrZTI2b4UdJ5iCZvbkpg8HZ6lkU7LUrE88STtt65CBpvafjipNex5bULnZSPDZuTsBoOVjxlA6dluGaMuumDjOzjlM8LJgE10WMCYzt8BIjlwEhO88t0Xnmo2vE3te5zPNTQCDgLC2XqULzlPtVqBrWgiMtqjdRk5gHcAVLQqIGtuDJ70QaJnL49akdTblt5JNY2M+9FtC3ISwQjazYncAN/xtTWAmcvic0KQCJG5JOag3E8fgJKtYyT5QHAT2Lz+lo6up9Uq8GzHxZVOmKP+7qGcmn4hOC9tB3MnQ9JvMeK31E+a3ksDhj57ea3tD0W8gV2JFMlGYy2+CjxbrCBcG17oyZO4XUOKmBzWHL7j+BLK7MQ5p87LfKKrW+JQaom4GX+qF9EC2cdua5SYrJnVtvv9ibrt8etQNbfbyRNbw2QqtFWG+vYAfcULXCd5iexKjRJ9spNpbRmeyyewAiqDI2Z3TsJPwERowcstnNR1QN/rCVIVIFx5nu7UURkfaOHBCWn4+5ET3bbeKKQbC6pwIBzRDbMJp3TPEyOUppB3Ts4JaExaUxal/A5owO4oKYDjAsc5M9+SMTlEjbGziloDSh2N2jvhSEHeq5q8HAezIBP1gNr2z4Tu3p6X5CiYzGYPNMJkZDfGSgpniZPbCdzhGYndfYj2g3JBrTb4Pem6kzftvHgotexyndO/gpOvgWMSBwVWx7iAMzIEd3vUjmk5nffwULy69iBvjxSdWnKOKBh6nEbL+5NUG7duKanWIg7SpTU2ROzbYIEC1xJvfkPjghLgLIqLtawm3HjtRPE2sR6uSAJ2ZZpKsGjcfWUkbDJKNUQZOzvBKr9Kx1FTziTq5bYjNRdYBk6N0GJ4XUHSL5pvgfN3gWA4+xXBe0h0Zyh6TeY8VvsP6IWAo+k3mPFdAw58xtti6rBin2+CCuJAhEeO9Q48kAEf6LHl9x/AQPViAZBz27k+oBEWveVTp44xnrdm71BF8sMS4wdg3jdK5eljot9QIJBBvF9ucx3Jvkt9UwMztyG0b1VOM82w2zn6wpR0gYvcbCb52jLwKVMKFiqbxEap7TEcbZqam4wYyi4ziOahq4y0EmJtcC+yBKjFZ7pPrI27EUwosawBE9me3JE8NlVOuIsSD4pfKSTnB5g+CWkWkvdTfLWHIjZv5piwCxsdg39iq0MY6bkbz5xuB23QDFPuBlsg3HDJGgNJfZTE7InPYJyJQPpCZAz4gXVJtZ4mR3Rkdpshc4yQd27hkU9AaS9UowZ5bB7DdEDI2wBI7dvJeaS7fb6uZjYjl5GYEZ2ifXfkjSOixGRve05o2YYZ2jmquo+3uM92xV6bXNg2BmbR8FPSFFzUa2wIEmD7jCZzI+cLZ3CrvoOJuRBGsZgGdo4IKmEdn3ZRyRpQtCLraPK152Z7Iuk9zHQA8CM5gX2fBXmupunhE5pNpE3A7xu25WzT0IrSi/1c5zlly5ISzhl/qFUw73ZiQRt3crI3YipOZ9vaSEaBOJbbSJ3nhPfyRVqEOkCwgm8i+/Z2Kgca42m20R9yBldzR6Tu+x4ZI0Mek9Ak3MDw5IdgMxwz7FFQxI+cO7L44o/lDCZiOBi3JKmKgQ+MvBOp3Fv5xvekjfwLfwVqYuez2KHpNo6t/JJJXD30UZun6Q5jxW8o+g3kEkl1mJkk37vFU+mXEUSQYMnwCSSxz91iXU8zECwPD2qagJBnd7UklzWWwA30VYxdha3LtSSSAqVB532farJHnftf5SkkhgBUzP1T4hPtb9YJJIAPYezxULfQ+OKSSQixU+b2exQU8zzCSSS6AizhtvJA6z7fFkkkdw7leo4ipAJAt4Jg8mQSc0klZRHOajp+1OkmgGfbVAyv4FGD5naB6ikkmBdwLjqDs9qs4nIcikksb6k9ynWFnc2+Cd48w8x4OSSVIYONHofqx4lV6GT+SSSa6DHe8gwCQEkkkwP/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2292" name="Picture 4" descr="http://sojournfoundation.org/wp-content/uploads/2012/08/Futur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696" y="1140427"/>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68375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90066"/>
          </a:xfrm>
        </p:spPr>
        <p:txBody>
          <a:bodyPr/>
          <a:lstStyle/>
          <a:p>
            <a:r>
              <a:rPr lang="en-GB" sz="3200" b="1" dirty="0" smtClean="0">
                <a:solidFill>
                  <a:srgbClr val="000099"/>
                </a:solidFill>
                <a:latin typeface="Arial" panose="020B0604020202020204" pitchFamily="34" charset="0"/>
                <a:cs typeface="Arial" panose="020B0604020202020204" pitchFamily="34" charset="0"/>
              </a:rPr>
              <a:t>Future Tasks</a:t>
            </a:r>
            <a:endParaRPr lang="en-GB" sz="3200" b="1" dirty="0">
              <a:solidFill>
                <a:srgbClr val="000099"/>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67544" y="1124744"/>
            <a:ext cx="8229600" cy="4205288"/>
          </a:xfrm>
        </p:spPr>
        <p:txBody>
          <a:bodyPr/>
          <a:lstStyle/>
          <a:p>
            <a:pPr>
              <a:spcBef>
                <a:spcPts val="1000"/>
              </a:spcBef>
              <a:buFont typeface="Arial" panose="020B0604020202020204" pitchFamily="34" charset="0"/>
              <a:buChar char="•"/>
            </a:pPr>
            <a:r>
              <a:rPr lang="en-GB" sz="2400" b="1" dirty="0" smtClean="0">
                <a:solidFill>
                  <a:srgbClr val="000099"/>
                </a:solidFill>
                <a:latin typeface="Arial" panose="020B0604020202020204" pitchFamily="34" charset="0"/>
                <a:cs typeface="Arial" panose="020B0604020202020204" pitchFamily="34" charset="0"/>
              </a:rPr>
              <a:t>Multiple Scattering Corrections</a:t>
            </a:r>
          </a:p>
          <a:p>
            <a:pPr>
              <a:spcBef>
                <a:spcPts val="1000"/>
              </a:spcBef>
              <a:buFont typeface="Arial" panose="020B0604020202020204" pitchFamily="34" charset="0"/>
              <a:buChar char="•"/>
            </a:pPr>
            <a:r>
              <a:rPr lang="en-GB" sz="2400" b="1" dirty="0" smtClean="0">
                <a:solidFill>
                  <a:srgbClr val="000099"/>
                </a:solidFill>
                <a:latin typeface="Arial" panose="020B0604020202020204" pitchFamily="34" charset="0"/>
                <a:cs typeface="Arial" panose="020B0604020202020204" pitchFamily="34" charset="0"/>
              </a:rPr>
              <a:t>Integration with Third Party simulation codes</a:t>
            </a:r>
          </a:p>
          <a:p>
            <a:pPr marL="457200" lvl="1" indent="0">
              <a:spcBef>
                <a:spcPts val="1000"/>
              </a:spcBef>
              <a:buNone/>
            </a:pPr>
            <a:r>
              <a:rPr lang="en-GB" sz="2000" dirty="0" smtClean="0">
                <a:solidFill>
                  <a:srgbClr val="000099"/>
                </a:solidFill>
                <a:latin typeface="Arial" panose="020B0604020202020204" pitchFamily="34" charset="0"/>
                <a:cs typeface="Arial" panose="020B0604020202020204" pitchFamily="34" charset="0"/>
              </a:rPr>
              <a:t>- </a:t>
            </a:r>
            <a:r>
              <a:rPr lang="en-GB" sz="2000" dirty="0" err="1" smtClean="0">
                <a:solidFill>
                  <a:srgbClr val="000099"/>
                </a:solidFill>
                <a:latin typeface="Arial" panose="020B0604020202020204" pitchFamily="34" charset="0"/>
                <a:cs typeface="Arial" panose="020B0604020202020204" pitchFamily="34" charset="0"/>
              </a:rPr>
              <a:t>McPhase</a:t>
            </a:r>
            <a:r>
              <a:rPr lang="en-GB" sz="2000" dirty="0" smtClean="0">
                <a:solidFill>
                  <a:srgbClr val="000099"/>
                </a:solidFill>
                <a:latin typeface="Arial" panose="020B0604020202020204" pitchFamily="34" charset="0"/>
                <a:cs typeface="Arial" panose="020B0604020202020204" pitchFamily="34" charset="0"/>
              </a:rPr>
              <a:t>, </a:t>
            </a:r>
            <a:r>
              <a:rPr lang="en-GB" sz="2000" dirty="0" err="1" smtClean="0">
                <a:solidFill>
                  <a:srgbClr val="000099"/>
                </a:solidFill>
                <a:latin typeface="Arial" panose="020B0604020202020204" pitchFamily="34" charset="0"/>
                <a:cs typeface="Arial" panose="020B0604020202020204" pitchFamily="34" charset="0"/>
              </a:rPr>
              <a:t>SpinW</a:t>
            </a:r>
            <a:r>
              <a:rPr lang="en-GB" sz="2000" dirty="0" smtClean="0">
                <a:solidFill>
                  <a:srgbClr val="000099"/>
                </a:solidFill>
                <a:latin typeface="Arial" panose="020B0604020202020204" pitchFamily="34" charset="0"/>
                <a:cs typeface="Arial" panose="020B0604020202020204" pitchFamily="34" charset="0"/>
              </a:rPr>
              <a:t>/</a:t>
            </a:r>
            <a:r>
              <a:rPr lang="en-GB" sz="2000" dirty="0" err="1" smtClean="0">
                <a:solidFill>
                  <a:srgbClr val="000099"/>
                </a:solidFill>
                <a:latin typeface="Arial" panose="020B0604020202020204" pitchFamily="34" charset="0"/>
                <a:cs typeface="Arial" panose="020B0604020202020204" pitchFamily="34" charset="0"/>
              </a:rPr>
              <a:t>Spinwavegenie</a:t>
            </a:r>
            <a:r>
              <a:rPr lang="en-GB" sz="2000" dirty="0" smtClean="0">
                <a:solidFill>
                  <a:srgbClr val="000099"/>
                </a:solidFill>
                <a:latin typeface="Arial" panose="020B0604020202020204" pitchFamily="34" charset="0"/>
                <a:cs typeface="Arial" panose="020B0604020202020204" pitchFamily="34" charset="0"/>
              </a:rPr>
              <a:t>, Gaussian, CASTEP </a:t>
            </a:r>
            <a:r>
              <a:rPr lang="en-GB" sz="2000" dirty="0" err="1" smtClean="0">
                <a:solidFill>
                  <a:srgbClr val="000099"/>
                </a:solidFill>
                <a:latin typeface="Arial" panose="020B0604020202020204" pitchFamily="34" charset="0"/>
                <a:cs typeface="Arial" panose="020B0604020202020204" pitchFamily="34" charset="0"/>
              </a:rPr>
              <a:t>etc</a:t>
            </a:r>
            <a:endParaRPr lang="en-GB" sz="2000" dirty="0" smtClean="0">
              <a:solidFill>
                <a:srgbClr val="000099"/>
              </a:solidFill>
              <a:latin typeface="Arial" panose="020B0604020202020204" pitchFamily="34" charset="0"/>
              <a:cs typeface="Arial" panose="020B0604020202020204" pitchFamily="34" charset="0"/>
            </a:endParaRPr>
          </a:p>
          <a:p>
            <a:pPr marL="457200" lvl="1" indent="0">
              <a:spcBef>
                <a:spcPts val="1000"/>
              </a:spcBef>
              <a:buNone/>
            </a:pPr>
            <a:r>
              <a:rPr lang="en-GB" sz="2000" dirty="0" smtClean="0">
                <a:solidFill>
                  <a:srgbClr val="000099"/>
                </a:solidFill>
                <a:latin typeface="Arial" panose="020B0604020202020204" pitchFamily="34" charset="0"/>
                <a:cs typeface="Arial" panose="020B0604020202020204" pitchFamily="34" charset="0"/>
              </a:rPr>
              <a:t>- Simulation first, Optimisation later</a:t>
            </a:r>
          </a:p>
          <a:p>
            <a:pPr>
              <a:spcBef>
                <a:spcPts val="1000"/>
              </a:spcBef>
              <a:buFont typeface="Arial" panose="020B0604020202020204" pitchFamily="34" charset="0"/>
              <a:buChar char="•"/>
            </a:pPr>
            <a:r>
              <a:rPr lang="en-GB" sz="2400" b="1" dirty="0" smtClean="0">
                <a:solidFill>
                  <a:srgbClr val="000099"/>
                </a:solidFill>
                <a:latin typeface="Arial" panose="020B0604020202020204" pitchFamily="34" charset="0"/>
                <a:cs typeface="Arial" panose="020B0604020202020204" pitchFamily="34" charset="0"/>
              </a:rPr>
              <a:t>Better use of facility / cloud resources</a:t>
            </a:r>
            <a:endParaRPr lang="en-GB" sz="2400" b="1" dirty="0">
              <a:solidFill>
                <a:srgbClr val="000099"/>
              </a:solidFill>
              <a:latin typeface="Arial" panose="020B0604020202020204" pitchFamily="34" charset="0"/>
              <a:cs typeface="Arial" panose="020B0604020202020204" pitchFamily="34" charset="0"/>
            </a:endParaRPr>
          </a:p>
          <a:p>
            <a:pPr marL="457200" lvl="1" indent="0">
              <a:spcBef>
                <a:spcPts val="1000"/>
              </a:spcBef>
              <a:buNone/>
            </a:pPr>
            <a:r>
              <a:rPr lang="en-GB" sz="2000" dirty="0" smtClean="0">
                <a:solidFill>
                  <a:srgbClr val="000099"/>
                </a:solidFill>
                <a:latin typeface="Arial" panose="020B0604020202020204" pitchFamily="34" charset="0"/>
                <a:cs typeface="Arial" panose="020B0604020202020204" pitchFamily="34" charset="0"/>
              </a:rPr>
              <a:t>- Remote desktop – Performance and stability</a:t>
            </a:r>
          </a:p>
          <a:p>
            <a:pPr marL="457200" lvl="1" indent="0">
              <a:spcBef>
                <a:spcPts val="1000"/>
              </a:spcBef>
              <a:buNone/>
            </a:pPr>
            <a:r>
              <a:rPr lang="en-GB" sz="2000" dirty="0" smtClean="0">
                <a:solidFill>
                  <a:srgbClr val="000099"/>
                </a:solidFill>
                <a:latin typeface="Arial" panose="020B0604020202020204" pitchFamily="34" charset="0"/>
                <a:cs typeface="Arial" panose="020B0604020202020204" pitchFamily="34" charset="0"/>
              </a:rPr>
              <a:t>- Client server Mantid</a:t>
            </a:r>
          </a:p>
          <a:p>
            <a:pPr marL="457200" lvl="1" indent="0">
              <a:spcBef>
                <a:spcPts val="1000"/>
              </a:spcBef>
              <a:buNone/>
            </a:pPr>
            <a:r>
              <a:rPr lang="en-GB" sz="2000" dirty="0" smtClean="0">
                <a:solidFill>
                  <a:srgbClr val="000099"/>
                </a:solidFill>
                <a:latin typeface="Arial" panose="020B0604020202020204" pitchFamily="34" charset="0"/>
                <a:cs typeface="Arial" panose="020B0604020202020204" pitchFamily="34" charset="0"/>
              </a:rPr>
              <a:t>- Web based UI</a:t>
            </a:r>
          </a:p>
          <a:p>
            <a:pPr marL="457200" lvl="1" indent="0">
              <a:spcBef>
                <a:spcPts val="1000"/>
              </a:spcBef>
              <a:buNone/>
            </a:pPr>
            <a:r>
              <a:rPr lang="en-GB" sz="2000" dirty="0" smtClean="0">
                <a:solidFill>
                  <a:srgbClr val="000099"/>
                </a:solidFill>
                <a:latin typeface="Arial" panose="020B0604020202020204" pitchFamily="34" charset="0"/>
                <a:cs typeface="Arial" panose="020B0604020202020204" pitchFamily="34" charset="0"/>
              </a:rPr>
              <a:t>- Parallel visualisation rendering</a:t>
            </a:r>
          </a:p>
        </p:txBody>
      </p:sp>
    </p:spTree>
    <p:extLst>
      <p:ext uri="{BB962C8B-B14F-4D97-AF65-F5344CB8AC3E}">
        <p14:creationId xmlns:p14="http://schemas.microsoft.com/office/powerpoint/2010/main" val="300442147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1937654" y="5246152"/>
            <a:ext cx="7206346" cy="1611848"/>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2" name="Title 1"/>
          <p:cNvSpPr>
            <a:spLocks noGrp="1"/>
          </p:cNvSpPr>
          <p:nvPr>
            <p:ph type="title"/>
          </p:nvPr>
        </p:nvSpPr>
        <p:spPr>
          <a:xfrm>
            <a:off x="302840" y="635530"/>
            <a:ext cx="8229600" cy="634764"/>
          </a:xfrm>
        </p:spPr>
        <p:txBody>
          <a:bodyPr/>
          <a:lstStyle/>
          <a:p>
            <a:pPr marL="342900" indent="-342900" algn="l">
              <a:buFont typeface="Arial" panose="020B0604020202020204" pitchFamily="34" charset="0"/>
              <a:buChar char="•"/>
            </a:pPr>
            <a:r>
              <a:rPr lang="en-GB" sz="2400" b="1" dirty="0" smtClean="0">
                <a:solidFill>
                  <a:srgbClr val="000099"/>
                </a:solidFill>
                <a:latin typeface="Arial" panose="020B0604020202020204" pitchFamily="34" charset="0"/>
                <a:cs typeface="Arial" panose="020B0604020202020204" pitchFamily="34" charset="0"/>
              </a:rPr>
              <a:t>Intelligent Run Control</a:t>
            </a:r>
            <a:endParaRPr lang="en-GB" sz="2400" b="1" dirty="0">
              <a:solidFill>
                <a:srgbClr val="000099"/>
              </a:solidFill>
              <a:latin typeface="Arial" panose="020B0604020202020204" pitchFamily="34" charset="0"/>
              <a:cs typeface="Arial" panose="020B0604020202020204" pitchFamily="34" charset="0"/>
            </a:endParaRPr>
          </a:p>
        </p:txBody>
      </p:sp>
      <p:grpSp>
        <p:nvGrpSpPr>
          <p:cNvPr id="4" name="Group 3"/>
          <p:cNvGrpSpPr/>
          <p:nvPr/>
        </p:nvGrpSpPr>
        <p:grpSpPr>
          <a:xfrm>
            <a:off x="5760132" y="620688"/>
            <a:ext cx="3240360" cy="6012079"/>
            <a:chOff x="9502726" y="20177745"/>
            <a:chExt cx="6480720" cy="11995769"/>
          </a:xfrm>
        </p:grpSpPr>
        <p:grpSp>
          <p:nvGrpSpPr>
            <p:cNvPr id="5" name="Group 4"/>
            <p:cNvGrpSpPr/>
            <p:nvPr/>
          </p:nvGrpSpPr>
          <p:grpSpPr>
            <a:xfrm>
              <a:off x="9862766" y="20177745"/>
              <a:ext cx="6120680" cy="11995769"/>
              <a:chOff x="8206582" y="20249753"/>
              <a:chExt cx="6120680" cy="11995769"/>
            </a:xfrm>
          </p:grpSpPr>
          <p:sp>
            <p:nvSpPr>
              <p:cNvPr id="7" name="Decision 21"/>
              <p:cNvSpPr/>
              <p:nvPr/>
            </p:nvSpPr>
            <p:spPr bwMode="auto">
              <a:xfrm>
                <a:off x="9430718" y="27378545"/>
                <a:ext cx="3960440" cy="3168352"/>
              </a:xfrm>
              <a:prstGeom prst="flowChartDecision">
                <a:avLst/>
              </a:prstGeom>
              <a:gradFill flip="none" rotWithShape="1">
                <a:gsLst>
                  <a:gs pos="0">
                    <a:srgbClr val="FF6600"/>
                  </a:gs>
                  <a:gs pos="100000">
                    <a:srgbClr val="FFFF00"/>
                  </a:gs>
                </a:gsLst>
                <a:lin ang="18900000" scaled="0"/>
                <a:tileRect/>
              </a:gra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Does statistic meet criteria</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grpSp>
            <p:nvGrpSpPr>
              <p:cNvPr id="8" name="Group 7"/>
              <p:cNvGrpSpPr/>
              <p:nvPr/>
            </p:nvGrpSpPr>
            <p:grpSpPr>
              <a:xfrm>
                <a:off x="8206582" y="20249753"/>
                <a:ext cx="6120680" cy="11995769"/>
                <a:chOff x="8206582" y="20249753"/>
                <a:chExt cx="6120680" cy="11995769"/>
              </a:xfrm>
            </p:grpSpPr>
            <p:sp>
              <p:nvSpPr>
                <p:cNvPr id="9" name="Process 20"/>
                <p:cNvSpPr/>
                <p:nvPr/>
              </p:nvSpPr>
              <p:spPr bwMode="auto">
                <a:xfrm>
                  <a:off x="9862766" y="21833929"/>
                  <a:ext cx="3096344" cy="936104"/>
                </a:xfrm>
                <a:prstGeom prst="flowChartProcess">
                  <a:avLst/>
                </a:prstGeom>
                <a:solidFill>
                  <a:srgbClr val="008000">
                    <a:alpha val="68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Times" pitchFamily="18" charset="0"/>
                    </a:rPr>
                    <a:t>BEGIN</a:t>
                  </a:r>
                  <a:r>
                    <a:rPr kumimoji="0" lang="en-US" sz="1600" b="0" i="0" u="none" strike="noStrike" cap="none" normalizeH="0" dirty="0" smtClean="0">
                      <a:ln>
                        <a:noFill/>
                      </a:ln>
                      <a:solidFill>
                        <a:schemeClr val="tx1"/>
                      </a:solidFill>
                      <a:effectLst/>
                      <a:latin typeface="Times" pitchFamily="18" charset="0"/>
                    </a:rPr>
                    <a:t> Run</a:t>
                  </a:r>
                  <a:endParaRPr kumimoji="0" lang="en-US" sz="1600" b="0" i="0" u="none" strike="noStrike" cap="none" normalizeH="0" baseline="0" dirty="0" smtClean="0">
                    <a:ln>
                      <a:noFill/>
                    </a:ln>
                    <a:solidFill>
                      <a:schemeClr val="tx1"/>
                    </a:solidFill>
                    <a:effectLst/>
                    <a:latin typeface="Times" pitchFamily="18" charset="0"/>
                  </a:endParaRPr>
                </a:p>
              </p:txBody>
            </p:sp>
            <p:sp>
              <p:nvSpPr>
                <p:cNvPr id="10" name="Process 37"/>
                <p:cNvSpPr/>
                <p:nvPr/>
              </p:nvSpPr>
              <p:spPr bwMode="auto">
                <a:xfrm>
                  <a:off x="8206582" y="20249753"/>
                  <a:ext cx="3708412" cy="576064"/>
                </a:xfrm>
                <a:prstGeom prst="flowChartProcess">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pitchFamily="18" charset="0"/>
                    </a:rPr>
                    <a:t>Define</a:t>
                  </a:r>
                  <a:r>
                    <a:rPr kumimoji="0" lang="en-US" sz="1200" b="0" i="0" u="none" strike="noStrike" cap="none" normalizeH="0" dirty="0" smtClean="0">
                      <a:ln>
                        <a:noFill/>
                      </a:ln>
                      <a:solidFill>
                        <a:schemeClr val="tx1"/>
                      </a:solidFill>
                      <a:effectLst/>
                      <a:latin typeface="Times" pitchFamily="18" charset="0"/>
                    </a:rPr>
                    <a:t> Region of interest</a:t>
                  </a:r>
                  <a:endParaRPr kumimoji="0" lang="en-US" sz="1200" b="0" i="0" u="none" strike="noStrike" cap="none" normalizeH="0" baseline="0" dirty="0" smtClean="0">
                    <a:ln>
                      <a:noFill/>
                    </a:ln>
                    <a:solidFill>
                      <a:schemeClr val="tx1"/>
                    </a:solidFill>
                    <a:effectLst/>
                    <a:latin typeface="Times" pitchFamily="18" charset="0"/>
                  </a:endParaRPr>
                </a:p>
              </p:txBody>
            </p:sp>
            <p:sp>
              <p:nvSpPr>
                <p:cNvPr id="11" name="Process 38"/>
                <p:cNvSpPr/>
                <p:nvPr/>
              </p:nvSpPr>
              <p:spPr bwMode="auto">
                <a:xfrm>
                  <a:off x="9862766" y="23850153"/>
                  <a:ext cx="3096344" cy="1080120"/>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200" dirty="0" smtClean="0"/>
                    <a:t>Update from DAE &amp; Reduce data to S(</a:t>
                  </a:r>
                  <a:r>
                    <a:rPr lang="en-US" sz="1200" dirty="0" err="1" smtClean="0"/>
                    <a:t>q,w</a:t>
                  </a:r>
                  <a:r>
                    <a:rPr lang="en-US" sz="1200" dirty="0" smtClean="0"/>
                    <a:t>)</a:t>
                  </a:r>
                  <a:endParaRPr kumimoji="0" lang="en-US" sz="1200" b="0" i="0" u="none" strike="noStrike" cap="none" normalizeH="0" baseline="0" dirty="0" smtClean="0">
                    <a:ln>
                      <a:noFill/>
                    </a:ln>
                    <a:solidFill>
                      <a:schemeClr val="tx1"/>
                    </a:solidFill>
                    <a:effectLst/>
                    <a:latin typeface="Times" pitchFamily="18" charset="0"/>
                  </a:endParaRPr>
                </a:p>
              </p:txBody>
            </p:sp>
            <p:sp>
              <p:nvSpPr>
                <p:cNvPr id="12" name="Process 40"/>
                <p:cNvSpPr/>
                <p:nvPr/>
              </p:nvSpPr>
              <p:spPr bwMode="auto">
                <a:xfrm>
                  <a:off x="9862766" y="25506337"/>
                  <a:ext cx="3096344" cy="1080120"/>
                </a:xfrm>
                <a:prstGeom prst="flowChartProcess">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pitchFamily="18" charset="0"/>
                    </a:rPr>
                    <a:t>Calculate</a:t>
                  </a:r>
                  <a:r>
                    <a:rPr kumimoji="0" lang="en-US" sz="1200" b="0" i="0" u="none" strike="noStrike" cap="none" normalizeH="0" dirty="0" smtClean="0">
                      <a:ln>
                        <a:noFill/>
                      </a:ln>
                      <a:solidFill>
                        <a:schemeClr val="tx1"/>
                      </a:solidFill>
                      <a:effectLst/>
                      <a:latin typeface="Times" pitchFamily="18" charset="0"/>
                    </a:rPr>
                    <a:t> statistic for ROI</a:t>
                  </a:r>
                  <a:endParaRPr kumimoji="0" lang="en-US" sz="1200" b="0" i="0" u="none" strike="noStrike" cap="none" normalizeH="0" baseline="0" dirty="0" smtClean="0">
                    <a:ln>
                      <a:noFill/>
                    </a:ln>
                    <a:solidFill>
                      <a:schemeClr val="tx1"/>
                    </a:solidFill>
                    <a:effectLst/>
                    <a:latin typeface="Times" pitchFamily="18" charset="0"/>
                  </a:endParaRPr>
                </a:p>
              </p:txBody>
            </p:sp>
            <p:sp>
              <p:nvSpPr>
                <p:cNvPr id="13" name="Process 41"/>
                <p:cNvSpPr/>
                <p:nvPr/>
              </p:nvSpPr>
              <p:spPr bwMode="auto">
                <a:xfrm>
                  <a:off x="11014894" y="21041841"/>
                  <a:ext cx="3312368" cy="504057"/>
                </a:xfrm>
                <a:prstGeom prst="flowChartProcess">
                  <a:avLst/>
                </a:prstGeom>
                <a:solidFill>
                  <a:srgbClr val="FF66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chemeClr val="tx1"/>
                      </a:solidFill>
                      <a:effectLst/>
                      <a:latin typeface="Times" pitchFamily="18" charset="0"/>
                    </a:rPr>
                    <a:t>Define</a:t>
                  </a:r>
                  <a:r>
                    <a:rPr kumimoji="0" lang="en-US" sz="1200" b="0" i="0" u="none" strike="noStrike" cap="none" normalizeH="0" dirty="0" smtClean="0">
                      <a:ln>
                        <a:noFill/>
                      </a:ln>
                      <a:solidFill>
                        <a:schemeClr val="tx1"/>
                      </a:solidFill>
                      <a:effectLst/>
                      <a:latin typeface="Times" pitchFamily="18" charset="0"/>
                    </a:rPr>
                    <a:t> error bar criteria</a:t>
                  </a:r>
                  <a:endParaRPr kumimoji="0" lang="en-US" sz="1200" b="0" i="0" u="none" strike="noStrike" cap="none" normalizeH="0" baseline="0" dirty="0" smtClean="0">
                    <a:ln>
                      <a:noFill/>
                    </a:ln>
                    <a:solidFill>
                      <a:schemeClr val="tx1"/>
                    </a:solidFill>
                    <a:effectLst/>
                    <a:latin typeface="Times" pitchFamily="18" charset="0"/>
                  </a:endParaRPr>
                </a:p>
              </p:txBody>
            </p:sp>
            <p:sp>
              <p:nvSpPr>
                <p:cNvPr id="14" name="TextBox 13"/>
                <p:cNvSpPr txBox="1"/>
                <p:nvPr/>
              </p:nvSpPr>
              <p:spPr>
                <a:xfrm>
                  <a:off x="13031118" y="28054806"/>
                  <a:ext cx="1295128" cy="746787"/>
                </a:xfrm>
                <a:prstGeom prst="rect">
                  <a:avLst/>
                </a:prstGeom>
                <a:noFill/>
              </p:spPr>
              <p:txBody>
                <a:bodyPr wrap="square" rtlCol="0">
                  <a:spAutoFit/>
                </a:bodyPr>
                <a:lstStyle/>
                <a:p>
                  <a:r>
                    <a:rPr lang="en-US" b="1" dirty="0" smtClean="0"/>
                    <a:t>NO</a:t>
                  </a:r>
                  <a:endParaRPr lang="en-US" b="1" dirty="0"/>
                </a:p>
              </p:txBody>
            </p:sp>
            <p:cxnSp>
              <p:nvCxnSpPr>
                <p:cNvPr id="15" name="Straight Connector 14"/>
                <p:cNvCxnSpPr>
                  <a:stCxn id="10" idx="2"/>
                  <a:endCxn id="9" idx="0"/>
                </p:cNvCxnSpPr>
                <p:nvPr/>
              </p:nvCxnSpPr>
              <p:spPr bwMode="auto">
                <a:xfrm>
                  <a:off x="10060788" y="20825817"/>
                  <a:ext cx="1350150" cy="100811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6" name="Straight Connector 15"/>
                <p:cNvCxnSpPr>
                  <a:stCxn id="13" idx="2"/>
                  <a:endCxn id="9" idx="0"/>
                </p:cNvCxnSpPr>
                <p:nvPr/>
              </p:nvCxnSpPr>
              <p:spPr bwMode="auto">
                <a:xfrm flipH="1">
                  <a:off x="11410938" y="21545897"/>
                  <a:ext cx="1260140" cy="288031"/>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7" name="Straight Connector 16"/>
                <p:cNvCxnSpPr>
                  <a:stCxn id="9" idx="2"/>
                  <a:endCxn id="11" idx="0"/>
                </p:cNvCxnSpPr>
                <p:nvPr/>
              </p:nvCxnSpPr>
              <p:spPr bwMode="auto">
                <a:xfrm>
                  <a:off x="11410938" y="22770033"/>
                  <a:ext cx="0" cy="108012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18" name="Straight Connector 17"/>
                <p:cNvCxnSpPr>
                  <a:stCxn id="11" idx="2"/>
                  <a:endCxn id="12" idx="0"/>
                </p:cNvCxnSpPr>
                <p:nvPr/>
              </p:nvCxnSpPr>
              <p:spPr bwMode="auto">
                <a:xfrm>
                  <a:off x="11410938" y="24930273"/>
                  <a:ext cx="0" cy="57606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9" name="Straight Connector 18"/>
                <p:cNvCxnSpPr>
                  <a:stCxn id="12" idx="2"/>
                  <a:endCxn id="7" idx="0"/>
                </p:cNvCxnSpPr>
                <p:nvPr/>
              </p:nvCxnSpPr>
              <p:spPr bwMode="auto">
                <a:xfrm>
                  <a:off x="11410938" y="26586457"/>
                  <a:ext cx="0" cy="79208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0" name="Straight Connector 19"/>
                <p:cNvCxnSpPr/>
                <p:nvPr/>
              </p:nvCxnSpPr>
              <p:spPr bwMode="auto">
                <a:xfrm>
                  <a:off x="11413034" y="23274089"/>
                  <a:ext cx="2664296"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21" name="Straight Connector 20"/>
                <p:cNvCxnSpPr/>
                <p:nvPr/>
              </p:nvCxnSpPr>
              <p:spPr bwMode="auto">
                <a:xfrm>
                  <a:off x="14039230" y="23274089"/>
                  <a:ext cx="0" cy="5688632"/>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22" name="Straight Connector 21"/>
                <p:cNvCxnSpPr>
                  <a:stCxn id="7" idx="3"/>
                </p:cNvCxnSpPr>
                <p:nvPr/>
              </p:nvCxnSpPr>
              <p:spPr bwMode="auto">
                <a:xfrm>
                  <a:off x="13391158" y="28962721"/>
                  <a:ext cx="648072" cy="0"/>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23" name="TextBox 22"/>
                <p:cNvSpPr txBox="1"/>
                <p:nvPr/>
              </p:nvSpPr>
              <p:spPr>
                <a:xfrm>
                  <a:off x="11374934" y="30394169"/>
                  <a:ext cx="1296144" cy="746787"/>
                </a:xfrm>
                <a:prstGeom prst="rect">
                  <a:avLst/>
                </a:prstGeom>
                <a:noFill/>
              </p:spPr>
              <p:txBody>
                <a:bodyPr wrap="square" rtlCol="0">
                  <a:spAutoFit/>
                </a:bodyPr>
                <a:lstStyle/>
                <a:p>
                  <a:r>
                    <a:rPr lang="en-US" b="1" dirty="0" smtClean="0"/>
                    <a:t>YES</a:t>
                  </a:r>
                  <a:endParaRPr lang="en-US" b="1" dirty="0"/>
                </a:p>
              </p:txBody>
            </p:sp>
            <p:cxnSp>
              <p:nvCxnSpPr>
                <p:cNvPr id="24" name="Straight Arrow Connector 23"/>
                <p:cNvCxnSpPr>
                  <a:stCxn id="7" idx="2"/>
                  <a:endCxn id="25" idx="0"/>
                </p:cNvCxnSpPr>
                <p:nvPr/>
              </p:nvCxnSpPr>
              <p:spPr bwMode="auto">
                <a:xfrm>
                  <a:off x="11410938" y="30546898"/>
                  <a:ext cx="20864" cy="762520"/>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sp>
              <p:nvSpPr>
                <p:cNvPr id="25" name="Process 101"/>
                <p:cNvSpPr/>
                <p:nvPr/>
              </p:nvSpPr>
              <p:spPr bwMode="auto">
                <a:xfrm>
                  <a:off x="9883630" y="31309418"/>
                  <a:ext cx="3096344" cy="936104"/>
                </a:xfrm>
                <a:prstGeom prst="flowChartProcess">
                  <a:avLst/>
                </a:prstGeom>
                <a:solidFill>
                  <a:srgbClr val="FF0000">
                    <a:alpha val="63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t>END run</a:t>
                  </a:r>
                  <a:endParaRPr kumimoji="0" lang="en-US" sz="2400" b="0" i="0" u="none" strike="noStrike" cap="none" normalizeH="0" baseline="0" dirty="0" smtClean="0">
                    <a:ln>
                      <a:noFill/>
                    </a:ln>
                    <a:solidFill>
                      <a:schemeClr val="tx1"/>
                    </a:solidFill>
                    <a:effectLst/>
                    <a:latin typeface="Times" pitchFamily="18" charset="0"/>
                  </a:endParaRPr>
                </a:p>
              </p:txBody>
            </p:sp>
          </p:grpSp>
        </p:grpSp>
        <p:sp>
          <p:nvSpPr>
            <p:cNvPr id="6" name="Left Brace 5"/>
            <p:cNvSpPr/>
            <p:nvPr/>
          </p:nvSpPr>
          <p:spPr bwMode="auto">
            <a:xfrm>
              <a:off x="9502726" y="23490113"/>
              <a:ext cx="1800200" cy="3240360"/>
            </a:xfrm>
            <a:prstGeom prst="leftBrace">
              <a:avLst/>
            </a:prstGeom>
            <a:noFill/>
            <a:ln w="508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pic>
        <p:nvPicPr>
          <p:cNvPr id="28" name="Picture 3"/>
          <p:cNvPicPr>
            <a:picLocks noChangeAspect="1" noChangeArrowheads="1"/>
          </p:cNvPicPr>
          <p:nvPr/>
        </p:nvPicPr>
        <p:blipFill>
          <a:blip r:embed="rId3" cstate="print"/>
          <a:srcRect/>
          <a:stretch>
            <a:fillRect/>
          </a:stretch>
        </p:blipFill>
        <p:spPr bwMode="auto">
          <a:xfrm>
            <a:off x="2031900" y="3717032"/>
            <a:ext cx="3007840" cy="3066946"/>
          </a:xfrm>
          <a:prstGeom prst="rect">
            <a:avLst/>
          </a:prstGeom>
          <a:noFill/>
          <a:ln w="9525">
            <a:noFill/>
            <a:miter lim="800000"/>
            <a:headEnd/>
            <a:tailEnd/>
          </a:ln>
        </p:spPr>
      </p:pic>
      <p:grpSp>
        <p:nvGrpSpPr>
          <p:cNvPr id="29" name="Group 28"/>
          <p:cNvGrpSpPr/>
          <p:nvPr/>
        </p:nvGrpSpPr>
        <p:grpSpPr>
          <a:xfrm>
            <a:off x="429718" y="1127187"/>
            <a:ext cx="2558106" cy="2733861"/>
            <a:chOff x="717750" y="25362321"/>
            <a:chExt cx="6840760" cy="6855440"/>
          </a:xfrm>
        </p:grpSpPr>
        <p:pic>
          <p:nvPicPr>
            <p:cNvPr id="30" name="Picture 2"/>
            <p:cNvPicPr>
              <a:picLocks noChangeAspect="1" noChangeArrowheads="1"/>
            </p:cNvPicPr>
            <p:nvPr/>
          </p:nvPicPr>
          <p:blipFill>
            <a:blip r:embed="rId4" cstate="print"/>
            <a:srcRect/>
            <a:stretch>
              <a:fillRect/>
            </a:stretch>
          </p:blipFill>
          <p:spPr bwMode="auto">
            <a:xfrm>
              <a:off x="717750" y="25362321"/>
              <a:ext cx="6840760" cy="6855440"/>
            </a:xfrm>
            <a:prstGeom prst="rect">
              <a:avLst/>
            </a:prstGeom>
            <a:noFill/>
            <a:ln w="9525">
              <a:noFill/>
              <a:miter lim="800000"/>
              <a:headEnd/>
              <a:tailEnd/>
            </a:ln>
          </p:spPr>
        </p:pic>
        <p:sp>
          <p:nvSpPr>
            <p:cNvPr id="31" name="Rectangle 30"/>
            <p:cNvSpPr/>
            <p:nvPr/>
          </p:nvSpPr>
          <p:spPr bwMode="auto">
            <a:xfrm>
              <a:off x="4750198" y="28818705"/>
              <a:ext cx="504056" cy="864096"/>
            </a:xfrm>
            <a:prstGeom prst="rect">
              <a:avLst/>
            </a:prstGeom>
            <a:solidFill>
              <a:srgbClr val="FFFF00">
                <a:alpha val="78000"/>
              </a:srgbClr>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sp>
        <p:nvSpPr>
          <p:cNvPr id="32" name="Rectangle 31"/>
          <p:cNvSpPr/>
          <p:nvPr/>
        </p:nvSpPr>
        <p:spPr bwMode="auto">
          <a:xfrm>
            <a:off x="3773424" y="4193519"/>
            <a:ext cx="294519" cy="2043793"/>
          </a:xfrm>
          <a:prstGeom prst="rect">
            <a:avLst/>
          </a:prstGeom>
          <a:solidFill>
            <a:srgbClr val="FF6600">
              <a:alpha val="55000"/>
            </a:srgb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cxnSp>
        <p:nvCxnSpPr>
          <p:cNvPr id="33" name="Straight Connector 32"/>
          <p:cNvCxnSpPr>
            <a:stCxn id="31" idx="3"/>
            <a:endCxn id="6" idx="1"/>
          </p:cNvCxnSpPr>
          <p:nvPr/>
        </p:nvCxnSpPr>
        <p:spPr bwMode="auto">
          <a:xfrm>
            <a:off x="2126146" y="2677843"/>
            <a:ext cx="3633986" cy="414955"/>
          </a:xfrm>
          <a:prstGeom prst="line">
            <a:avLst/>
          </a:prstGeom>
          <a:solidFill>
            <a:schemeClr val="accent1"/>
          </a:solidFill>
          <a:ln w="38100" cap="flat" cmpd="sng" algn="ctr">
            <a:solidFill>
              <a:schemeClr val="tx1"/>
            </a:solidFill>
            <a:prstDash val="solid"/>
            <a:round/>
            <a:headEnd type="none" w="med" len="med"/>
            <a:tailEnd type="none" w="med" len="med"/>
          </a:ln>
          <a:effectLst/>
        </p:spPr>
      </p:cxnSp>
      <p:cxnSp>
        <p:nvCxnSpPr>
          <p:cNvPr id="34" name="Straight Connector 33"/>
          <p:cNvCxnSpPr>
            <a:endCxn id="6" idx="1"/>
          </p:cNvCxnSpPr>
          <p:nvPr/>
        </p:nvCxnSpPr>
        <p:spPr bwMode="auto">
          <a:xfrm flipV="1">
            <a:off x="4067943" y="3092798"/>
            <a:ext cx="1692189" cy="1560338"/>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36" name="Title 1"/>
          <p:cNvSpPr txBox="1">
            <a:spLocks/>
          </p:cNvSpPr>
          <p:nvPr/>
        </p:nvSpPr>
        <p:spPr bwMode="auto">
          <a:xfrm>
            <a:off x="457200" y="274638"/>
            <a:ext cx="8229600" cy="49006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Lucida Sans" pitchFamily="34" charset="0"/>
              </a:defRPr>
            </a:lvl2pPr>
            <a:lvl3pPr algn="ctr" rtl="0" eaLnBrk="0" fontAlgn="base" hangingPunct="0">
              <a:spcBef>
                <a:spcPct val="0"/>
              </a:spcBef>
              <a:spcAft>
                <a:spcPct val="0"/>
              </a:spcAft>
              <a:defRPr sz="4400">
                <a:solidFill>
                  <a:schemeClr val="tx2"/>
                </a:solidFill>
                <a:latin typeface="Lucida Sans" pitchFamily="34" charset="0"/>
              </a:defRPr>
            </a:lvl3pPr>
            <a:lvl4pPr algn="ctr" rtl="0" eaLnBrk="0" fontAlgn="base" hangingPunct="0">
              <a:spcBef>
                <a:spcPct val="0"/>
              </a:spcBef>
              <a:spcAft>
                <a:spcPct val="0"/>
              </a:spcAft>
              <a:defRPr sz="4400">
                <a:solidFill>
                  <a:schemeClr val="tx2"/>
                </a:solidFill>
                <a:latin typeface="Lucida Sans" pitchFamily="34" charset="0"/>
              </a:defRPr>
            </a:lvl4pPr>
            <a:lvl5pPr algn="ctr" rtl="0" eaLnBrk="0" fontAlgn="base" hangingPunct="0">
              <a:spcBef>
                <a:spcPct val="0"/>
              </a:spcBef>
              <a:spcAft>
                <a:spcPct val="0"/>
              </a:spcAft>
              <a:defRPr sz="4400">
                <a:solidFill>
                  <a:schemeClr val="tx2"/>
                </a:solidFill>
                <a:latin typeface="Lucida Sans" pitchFamily="34" charset="0"/>
              </a:defRPr>
            </a:lvl5pPr>
            <a:lvl6pPr marL="457200" algn="ctr" rtl="0" fontAlgn="base">
              <a:spcBef>
                <a:spcPct val="0"/>
              </a:spcBef>
              <a:spcAft>
                <a:spcPct val="0"/>
              </a:spcAft>
              <a:defRPr sz="4400">
                <a:solidFill>
                  <a:schemeClr val="tx2"/>
                </a:solidFill>
                <a:latin typeface="Lucida Sans" pitchFamily="34" charset="0"/>
              </a:defRPr>
            </a:lvl6pPr>
            <a:lvl7pPr marL="914400" algn="ctr" rtl="0" fontAlgn="base">
              <a:spcBef>
                <a:spcPct val="0"/>
              </a:spcBef>
              <a:spcAft>
                <a:spcPct val="0"/>
              </a:spcAft>
              <a:defRPr sz="4400">
                <a:solidFill>
                  <a:schemeClr val="tx2"/>
                </a:solidFill>
                <a:latin typeface="Lucida Sans" pitchFamily="34" charset="0"/>
              </a:defRPr>
            </a:lvl7pPr>
            <a:lvl8pPr marL="1371600" algn="ctr" rtl="0" fontAlgn="base">
              <a:spcBef>
                <a:spcPct val="0"/>
              </a:spcBef>
              <a:spcAft>
                <a:spcPct val="0"/>
              </a:spcAft>
              <a:defRPr sz="4400">
                <a:solidFill>
                  <a:schemeClr val="tx2"/>
                </a:solidFill>
                <a:latin typeface="Lucida Sans" pitchFamily="34" charset="0"/>
              </a:defRPr>
            </a:lvl8pPr>
            <a:lvl9pPr marL="1828800" algn="ctr" rtl="0" fontAlgn="base">
              <a:spcBef>
                <a:spcPct val="0"/>
              </a:spcBef>
              <a:spcAft>
                <a:spcPct val="0"/>
              </a:spcAft>
              <a:defRPr sz="4400">
                <a:solidFill>
                  <a:schemeClr val="tx2"/>
                </a:solidFill>
                <a:latin typeface="Lucida Sans" pitchFamily="34" charset="0"/>
              </a:defRPr>
            </a:lvl9pPr>
          </a:lstStyle>
          <a:p>
            <a:r>
              <a:rPr lang="en-GB" sz="3200" b="1" kern="0" smtClean="0">
                <a:solidFill>
                  <a:srgbClr val="000099"/>
                </a:solidFill>
                <a:latin typeface="Arial" panose="020B0604020202020204" pitchFamily="34" charset="0"/>
                <a:cs typeface="Arial" panose="020B0604020202020204" pitchFamily="34" charset="0"/>
              </a:rPr>
              <a:t>Future Tasks</a:t>
            </a:r>
            <a:endParaRPr lang="en-GB" sz="3200" b="1" kern="0" dirty="0">
              <a:solidFill>
                <a:srgbClr val="0000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988536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692696"/>
            <a:ext cx="8229600" cy="4205288"/>
          </a:xfrm>
        </p:spPr>
        <p:txBody>
          <a:bodyPr/>
          <a:lstStyle/>
          <a:p>
            <a:pPr lvl="1">
              <a:buFont typeface="Arial" panose="020B0604020202020204" pitchFamily="34" charset="0"/>
              <a:buChar char="•"/>
            </a:pPr>
            <a:endParaRPr lang="en-GB" sz="2400" b="1" dirty="0">
              <a:solidFill>
                <a:srgbClr val="000099"/>
              </a:solidFill>
              <a:latin typeface="Arial" panose="020B0604020202020204" pitchFamily="34" charset="0"/>
              <a:cs typeface="Arial" panose="020B0604020202020204" pitchFamily="34" charset="0"/>
            </a:endParaRPr>
          </a:p>
          <a:p>
            <a:pPr>
              <a:spcBef>
                <a:spcPts val="1000"/>
              </a:spcBef>
              <a:buFont typeface="Arial" panose="020B0604020202020204" pitchFamily="34" charset="0"/>
              <a:buChar char="•"/>
            </a:pPr>
            <a:r>
              <a:rPr lang="en-GB" sz="2400" b="1" dirty="0" smtClean="0">
                <a:solidFill>
                  <a:srgbClr val="000099"/>
                </a:solidFill>
                <a:latin typeface="Arial" panose="020B0604020202020204" pitchFamily="34" charset="0"/>
                <a:cs typeface="Arial" panose="020B0604020202020204" pitchFamily="34" charset="0"/>
              </a:rPr>
              <a:t>Technique </a:t>
            </a:r>
            <a:r>
              <a:rPr lang="en-GB" sz="2400" b="1" dirty="0">
                <a:solidFill>
                  <a:srgbClr val="000099"/>
                </a:solidFill>
                <a:latin typeface="Arial" panose="020B0604020202020204" pitchFamily="34" charset="0"/>
                <a:cs typeface="Arial" panose="020B0604020202020204" pitchFamily="34" charset="0"/>
              </a:rPr>
              <a:t>specific </a:t>
            </a:r>
            <a:r>
              <a:rPr lang="en-GB" sz="2400" b="1" dirty="0" smtClean="0">
                <a:solidFill>
                  <a:srgbClr val="000099"/>
                </a:solidFill>
                <a:latin typeface="Arial" panose="020B0604020202020204" pitchFamily="34" charset="0"/>
                <a:cs typeface="Arial" panose="020B0604020202020204" pitchFamily="34" charset="0"/>
              </a:rPr>
              <a:t>developments</a:t>
            </a:r>
          </a:p>
          <a:p>
            <a:pPr lvl="1">
              <a:spcBef>
                <a:spcPts val="1000"/>
              </a:spcBef>
              <a:buFont typeface="Arial" panose="020B0604020202020204" pitchFamily="34" charset="0"/>
              <a:buChar char="•"/>
            </a:pPr>
            <a:r>
              <a:rPr lang="en-GB" sz="2000" dirty="0" smtClean="0">
                <a:solidFill>
                  <a:srgbClr val="000099"/>
                </a:solidFill>
                <a:latin typeface="Arial" panose="020B0604020202020204" pitchFamily="34" charset="0"/>
                <a:cs typeface="Arial" panose="020B0604020202020204" pitchFamily="34" charset="0"/>
              </a:rPr>
              <a:t>Support for imaging instruments</a:t>
            </a:r>
          </a:p>
          <a:p>
            <a:pPr lvl="1">
              <a:spcBef>
                <a:spcPts val="1000"/>
              </a:spcBef>
              <a:buFont typeface="Arial" panose="020B0604020202020204" pitchFamily="34" charset="0"/>
              <a:buChar char="•"/>
            </a:pPr>
            <a:r>
              <a:rPr lang="en-GB" sz="2000" dirty="0" smtClean="0">
                <a:solidFill>
                  <a:srgbClr val="000099"/>
                </a:solidFill>
                <a:latin typeface="Arial" panose="020B0604020202020204" pitchFamily="34" charset="0"/>
                <a:cs typeface="Arial" panose="020B0604020202020204" pitchFamily="34" charset="0"/>
              </a:rPr>
              <a:t>Liquids, amorphous, PDF analysis</a:t>
            </a:r>
          </a:p>
          <a:p>
            <a:pPr lvl="1">
              <a:spcBef>
                <a:spcPts val="1000"/>
              </a:spcBef>
              <a:buFont typeface="Arial" panose="020B0604020202020204" pitchFamily="34" charset="0"/>
              <a:buChar char="•"/>
            </a:pPr>
            <a:r>
              <a:rPr lang="en-GB" sz="2000" dirty="0" smtClean="0">
                <a:solidFill>
                  <a:srgbClr val="000099"/>
                </a:solidFill>
                <a:latin typeface="Arial" panose="020B0604020202020204" pitchFamily="34" charset="0"/>
                <a:cs typeface="Arial" panose="020B0604020202020204" pitchFamily="34" charset="0"/>
              </a:rPr>
              <a:t>Inelastic: resolution convolution</a:t>
            </a:r>
          </a:p>
          <a:p>
            <a:pPr lvl="1">
              <a:spcBef>
                <a:spcPts val="1000"/>
              </a:spcBef>
              <a:buFont typeface="Arial" panose="020B0604020202020204" pitchFamily="34" charset="0"/>
              <a:buChar char="•"/>
            </a:pPr>
            <a:r>
              <a:rPr lang="en-GB" sz="2000" dirty="0" smtClean="0">
                <a:solidFill>
                  <a:srgbClr val="000099"/>
                </a:solidFill>
                <a:latin typeface="Arial" panose="020B0604020202020204" pitchFamily="34" charset="0"/>
                <a:cs typeface="Arial" panose="020B0604020202020204" pitchFamily="34" charset="0"/>
              </a:rPr>
              <a:t>Further planning tools</a:t>
            </a:r>
          </a:p>
          <a:p>
            <a:pPr marL="914400" lvl="2" indent="0">
              <a:spcBef>
                <a:spcPts val="1000"/>
              </a:spcBef>
              <a:buNone/>
            </a:pPr>
            <a:r>
              <a:rPr lang="en-GB" dirty="0">
                <a:solidFill>
                  <a:srgbClr val="000099"/>
                </a:solidFill>
                <a:latin typeface="Arial" panose="020B0604020202020204" pitchFamily="34" charset="0"/>
                <a:cs typeface="Arial" panose="020B0604020202020204" pitchFamily="34" charset="0"/>
              </a:rPr>
              <a:t>	</a:t>
            </a:r>
            <a:r>
              <a:rPr lang="en-GB" dirty="0" smtClean="0">
                <a:solidFill>
                  <a:srgbClr val="000099"/>
                </a:solidFill>
                <a:latin typeface="Arial" panose="020B0604020202020204" pitchFamily="34" charset="0"/>
                <a:cs typeface="Arial" panose="020B0604020202020204" pitchFamily="34" charset="0"/>
              </a:rPr>
              <a:t>:</a:t>
            </a:r>
            <a:endParaRPr lang="en-GB" dirty="0" smtClean="0"/>
          </a:p>
        </p:txBody>
      </p:sp>
      <p:sp>
        <p:nvSpPr>
          <p:cNvPr id="5" name="Title 1"/>
          <p:cNvSpPr>
            <a:spLocks noGrp="1"/>
          </p:cNvSpPr>
          <p:nvPr>
            <p:ph type="title"/>
          </p:nvPr>
        </p:nvSpPr>
        <p:spPr>
          <a:xfrm>
            <a:off x="457200" y="274638"/>
            <a:ext cx="8229600" cy="490066"/>
          </a:xfrm>
        </p:spPr>
        <p:txBody>
          <a:bodyPr/>
          <a:lstStyle/>
          <a:p>
            <a:r>
              <a:rPr lang="en-GB" sz="3200" b="1" dirty="0" smtClean="0">
                <a:solidFill>
                  <a:srgbClr val="000099"/>
                </a:solidFill>
                <a:latin typeface="Arial" panose="020B0604020202020204" pitchFamily="34" charset="0"/>
                <a:cs typeface="Arial" panose="020B0604020202020204" pitchFamily="34" charset="0"/>
              </a:rPr>
              <a:t>Future Tasks</a:t>
            </a:r>
            <a:endParaRPr lang="en-GB" sz="3200" b="1" dirty="0">
              <a:solidFill>
                <a:srgbClr val="000099"/>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501708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33507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457200" y="274638"/>
            <a:ext cx="3250704" cy="1143000"/>
          </a:xfrm>
        </p:spPr>
        <p:txBody>
          <a:bodyPr/>
          <a:lstStyle/>
          <a:p>
            <a:pPr algn="l"/>
            <a:r>
              <a:rPr lang="en-GB" dirty="0" smtClean="0"/>
              <a:t>ISIS -&gt; SNS</a:t>
            </a:r>
          </a:p>
        </p:txBody>
      </p:sp>
      <p:sp>
        <p:nvSpPr>
          <p:cNvPr id="38915" name="Content Placeholder 2"/>
          <p:cNvSpPr>
            <a:spLocks noGrp="1"/>
          </p:cNvSpPr>
          <p:nvPr>
            <p:ph idx="1"/>
          </p:nvPr>
        </p:nvSpPr>
        <p:spPr>
          <a:xfrm>
            <a:off x="0" y="1628800"/>
            <a:ext cx="4716016" cy="4205288"/>
          </a:xfrm>
        </p:spPr>
        <p:txBody>
          <a:bodyPr/>
          <a:lstStyle/>
          <a:p>
            <a:r>
              <a:rPr lang="en-GB" sz="2000" dirty="0" smtClean="0">
                <a:solidFill>
                  <a:srgbClr val="000099"/>
                </a:solidFill>
                <a:latin typeface="Arial" panose="020B0604020202020204" pitchFamily="34" charset="0"/>
                <a:cs typeface="Arial" panose="020B0604020202020204" pitchFamily="34" charset="0"/>
              </a:rPr>
              <a:t>Robust framework</a:t>
            </a:r>
          </a:p>
          <a:p>
            <a:pPr lvl="1"/>
            <a:r>
              <a:rPr lang="en-GB" sz="2000" dirty="0" smtClean="0">
                <a:solidFill>
                  <a:srgbClr val="000099"/>
                </a:solidFill>
                <a:latin typeface="Arial" panose="020B0604020202020204" pitchFamily="34" charset="0"/>
                <a:cs typeface="Arial" panose="020B0604020202020204" pitchFamily="34" charset="0"/>
              </a:rPr>
              <a:t>Common development structure</a:t>
            </a:r>
          </a:p>
          <a:p>
            <a:pPr lvl="1"/>
            <a:r>
              <a:rPr lang="en-GB" sz="2000" dirty="0" smtClean="0">
                <a:solidFill>
                  <a:srgbClr val="000099"/>
                </a:solidFill>
                <a:latin typeface="Arial" panose="020B0604020202020204" pitchFamily="34" charset="0"/>
                <a:cs typeface="Arial" panose="020B0604020202020204" pitchFamily="34" charset="0"/>
              </a:rPr>
              <a:t>Multithreaded performance</a:t>
            </a:r>
          </a:p>
          <a:p>
            <a:pPr lvl="1"/>
            <a:r>
              <a:rPr lang="en-GB" sz="2000" dirty="0" smtClean="0">
                <a:solidFill>
                  <a:srgbClr val="000099"/>
                </a:solidFill>
                <a:latin typeface="Arial" panose="020B0604020202020204" pitchFamily="34" charset="0"/>
                <a:cs typeface="Arial" panose="020B0604020202020204" pitchFamily="34" charset="0"/>
              </a:rPr>
              <a:t>Documentation and training</a:t>
            </a:r>
          </a:p>
          <a:p>
            <a:pPr lvl="1"/>
            <a:r>
              <a:rPr lang="en-GB" sz="2000" dirty="0" smtClean="0">
                <a:solidFill>
                  <a:srgbClr val="000099"/>
                </a:solidFill>
                <a:latin typeface="Arial" panose="020B0604020202020204" pitchFamily="34" charset="0"/>
                <a:cs typeface="Arial" panose="020B0604020202020204" pitchFamily="34" charset="0"/>
              </a:rPr>
              <a:t>Automated build, test and deployment</a:t>
            </a:r>
          </a:p>
          <a:p>
            <a:r>
              <a:rPr lang="en-GB" sz="2000" dirty="0" smtClean="0">
                <a:solidFill>
                  <a:srgbClr val="000099"/>
                </a:solidFill>
                <a:latin typeface="Arial" panose="020B0604020202020204" pitchFamily="34" charset="0"/>
                <a:cs typeface="Arial" panose="020B0604020202020204" pitchFamily="34" charset="0"/>
              </a:rPr>
              <a:t>Algorithms</a:t>
            </a:r>
          </a:p>
          <a:p>
            <a:pPr lvl="1"/>
            <a:r>
              <a:rPr lang="en-GB" sz="2000" dirty="0" smtClean="0">
                <a:solidFill>
                  <a:srgbClr val="000099"/>
                </a:solidFill>
                <a:latin typeface="Arial" panose="020B0604020202020204" pitchFamily="34" charset="0"/>
                <a:cs typeface="Arial" panose="020B0604020202020204" pitchFamily="34" charset="0"/>
              </a:rPr>
              <a:t>Over 150 algorithms already developed</a:t>
            </a:r>
          </a:p>
          <a:p>
            <a:r>
              <a:rPr lang="en-GB" sz="2000" dirty="0" smtClean="0">
                <a:solidFill>
                  <a:srgbClr val="000099"/>
                </a:solidFill>
                <a:latin typeface="Arial" panose="020B0604020202020204" pitchFamily="34" charset="0"/>
                <a:cs typeface="Arial" panose="020B0604020202020204" pitchFamily="34" charset="0"/>
              </a:rPr>
              <a:t>Development support</a:t>
            </a:r>
          </a:p>
          <a:p>
            <a:pPr lvl="1"/>
            <a:r>
              <a:rPr lang="en-GB" sz="2000" dirty="0" smtClean="0">
                <a:solidFill>
                  <a:srgbClr val="000099"/>
                </a:solidFill>
                <a:latin typeface="Arial" panose="020B0604020202020204" pitchFamily="34" charset="0"/>
                <a:cs typeface="Arial" panose="020B0604020202020204" pitchFamily="34" charset="0"/>
              </a:rPr>
              <a:t>help</a:t>
            </a:r>
          </a:p>
        </p:txBody>
      </p:sp>
      <p:sp>
        <p:nvSpPr>
          <p:cNvPr id="4" name="Title 1"/>
          <p:cNvSpPr txBox="1">
            <a:spLocks/>
          </p:cNvSpPr>
          <p:nvPr/>
        </p:nvSpPr>
        <p:spPr bwMode="auto">
          <a:xfrm>
            <a:off x="4737348" y="274638"/>
            <a:ext cx="3826768"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Lucida Sans" pitchFamily="34" charset="0"/>
              </a:defRPr>
            </a:lvl2pPr>
            <a:lvl3pPr algn="ctr" rtl="0" eaLnBrk="0" fontAlgn="base" hangingPunct="0">
              <a:spcBef>
                <a:spcPct val="0"/>
              </a:spcBef>
              <a:spcAft>
                <a:spcPct val="0"/>
              </a:spcAft>
              <a:defRPr sz="4400">
                <a:solidFill>
                  <a:schemeClr val="tx2"/>
                </a:solidFill>
                <a:latin typeface="Lucida Sans" pitchFamily="34" charset="0"/>
              </a:defRPr>
            </a:lvl3pPr>
            <a:lvl4pPr algn="ctr" rtl="0" eaLnBrk="0" fontAlgn="base" hangingPunct="0">
              <a:spcBef>
                <a:spcPct val="0"/>
              </a:spcBef>
              <a:spcAft>
                <a:spcPct val="0"/>
              </a:spcAft>
              <a:defRPr sz="4400">
                <a:solidFill>
                  <a:schemeClr val="tx2"/>
                </a:solidFill>
                <a:latin typeface="Lucida Sans" pitchFamily="34" charset="0"/>
              </a:defRPr>
            </a:lvl4pPr>
            <a:lvl5pPr algn="ctr" rtl="0" eaLnBrk="0" fontAlgn="base" hangingPunct="0">
              <a:spcBef>
                <a:spcPct val="0"/>
              </a:spcBef>
              <a:spcAft>
                <a:spcPct val="0"/>
              </a:spcAft>
              <a:defRPr sz="4400">
                <a:solidFill>
                  <a:schemeClr val="tx2"/>
                </a:solidFill>
                <a:latin typeface="Lucida Sans" pitchFamily="34" charset="0"/>
              </a:defRPr>
            </a:lvl5pPr>
            <a:lvl6pPr marL="457200" algn="ctr" rtl="0" fontAlgn="base">
              <a:spcBef>
                <a:spcPct val="0"/>
              </a:spcBef>
              <a:spcAft>
                <a:spcPct val="0"/>
              </a:spcAft>
              <a:defRPr sz="4400">
                <a:solidFill>
                  <a:schemeClr val="tx2"/>
                </a:solidFill>
                <a:latin typeface="Lucida Sans" pitchFamily="34" charset="0"/>
              </a:defRPr>
            </a:lvl6pPr>
            <a:lvl7pPr marL="914400" algn="ctr" rtl="0" fontAlgn="base">
              <a:spcBef>
                <a:spcPct val="0"/>
              </a:spcBef>
              <a:spcAft>
                <a:spcPct val="0"/>
              </a:spcAft>
              <a:defRPr sz="4400">
                <a:solidFill>
                  <a:schemeClr val="tx2"/>
                </a:solidFill>
                <a:latin typeface="Lucida Sans" pitchFamily="34" charset="0"/>
              </a:defRPr>
            </a:lvl7pPr>
            <a:lvl8pPr marL="1371600" algn="ctr" rtl="0" fontAlgn="base">
              <a:spcBef>
                <a:spcPct val="0"/>
              </a:spcBef>
              <a:spcAft>
                <a:spcPct val="0"/>
              </a:spcAft>
              <a:defRPr sz="4400">
                <a:solidFill>
                  <a:schemeClr val="tx2"/>
                </a:solidFill>
                <a:latin typeface="Lucida Sans" pitchFamily="34" charset="0"/>
              </a:defRPr>
            </a:lvl8pPr>
            <a:lvl9pPr marL="1828800" algn="ctr" rtl="0" fontAlgn="base">
              <a:spcBef>
                <a:spcPct val="0"/>
              </a:spcBef>
              <a:spcAft>
                <a:spcPct val="0"/>
              </a:spcAft>
              <a:defRPr sz="4400">
                <a:solidFill>
                  <a:schemeClr val="tx2"/>
                </a:solidFill>
                <a:latin typeface="Lucida Sans" pitchFamily="34" charset="0"/>
              </a:defRPr>
            </a:lvl9pPr>
          </a:lstStyle>
          <a:p>
            <a:r>
              <a:rPr lang="en-GB" kern="0" smtClean="0"/>
              <a:t>SNS -&gt; ISIS</a:t>
            </a:r>
            <a:endParaRPr lang="en-GB" kern="0" dirty="0" smtClean="0"/>
          </a:p>
        </p:txBody>
      </p:sp>
      <p:sp>
        <p:nvSpPr>
          <p:cNvPr id="5" name="Content Placeholder 2"/>
          <p:cNvSpPr txBox="1">
            <a:spLocks/>
          </p:cNvSpPr>
          <p:nvPr/>
        </p:nvSpPr>
        <p:spPr bwMode="auto">
          <a:xfrm>
            <a:off x="4737348" y="1600200"/>
            <a:ext cx="4330824" cy="4205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000" kern="0" smtClean="0">
                <a:solidFill>
                  <a:srgbClr val="000099"/>
                </a:solidFill>
                <a:latin typeface="Arial" panose="020B0604020202020204" pitchFamily="34" charset="0"/>
                <a:cs typeface="Arial" panose="020B0604020202020204" pitchFamily="34" charset="0"/>
              </a:rPr>
              <a:t>Improvements to build process</a:t>
            </a:r>
          </a:p>
          <a:p>
            <a:pPr lvl="1"/>
            <a:r>
              <a:rPr lang="en-GB" sz="2000" kern="0" smtClean="0">
                <a:solidFill>
                  <a:srgbClr val="000099"/>
                </a:solidFill>
                <a:latin typeface="Arial" panose="020B0604020202020204" pitchFamily="34" charset="0"/>
                <a:cs typeface="Arial" panose="020B0604020202020204" pitchFamily="34" charset="0"/>
              </a:rPr>
              <a:t>Cmake, Hudson</a:t>
            </a:r>
          </a:p>
          <a:p>
            <a:r>
              <a:rPr lang="en-GB" sz="2000" kern="0" smtClean="0">
                <a:solidFill>
                  <a:srgbClr val="FF0000"/>
                </a:solidFill>
                <a:latin typeface="Arial" panose="020B0604020202020204" pitchFamily="34" charset="0"/>
                <a:cs typeface="Arial" panose="020B0604020202020204" pitchFamily="34" charset="0"/>
              </a:rPr>
              <a:t>Event Filtering and data analysis</a:t>
            </a:r>
          </a:p>
          <a:p>
            <a:r>
              <a:rPr lang="en-GB" sz="2000" kern="0" smtClean="0">
                <a:solidFill>
                  <a:srgbClr val="000099"/>
                </a:solidFill>
                <a:latin typeface="Arial" panose="020B0604020202020204" pitchFamily="34" charset="0"/>
                <a:cs typeface="Arial" panose="020B0604020202020204" pitchFamily="34" charset="0"/>
              </a:rPr>
              <a:t>Improved python code framework</a:t>
            </a:r>
          </a:p>
          <a:p>
            <a:r>
              <a:rPr lang="en-GB" sz="2000" kern="0" smtClean="0">
                <a:solidFill>
                  <a:srgbClr val="000099"/>
                </a:solidFill>
                <a:latin typeface="Arial" panose="020B0604020202020204" pitchFamily="34" charset="0"/>
                <a:cs typeface="Arial" panose="020B0604020202020204" pitchFamily="34" charset="0"/>
              </a:rPr>
              <a:t>Autoreduction system</a:t>
            </a:r>
          </a:p>
          <a:p>
            <a:r>
              <a:rPr lang="en-GB" sz="2000" kern="0" smtClean="0">
                <a:solidFill>
                  <a:srgbClr val="000099"/>
                </a:solidFill>
                <a:latin typeface="Arial" panose="020B0604020202020204" pitchFamily="34" charset="0"/>
                <a:cs typeface="Arial" panose="020B0604020202020204" pitchFamily="34" charset="0"/>
              </a:rPr>
              <a:t>New file format support</a:t>
            </a:r>
          </a:p>
          <a:p>
            <a:pPr lvl="1"/>
            <a:r>
              <a:rPr lang="en-GB" sz="2000" kern="0" smtClean="0">
                <a:solidFill>
                  <a:srgbClr val="000099"/>
                </a:solidFill>
                <a:latin typeface="Arial" panose="020B0604020202020204" pitchFamily="34" charset="0"/>
                <a:cs typeface="Arial" panose="020B0604020202020204" pitchFamily="34" charset="0"/>
              </a:rPr>
              <a:t>NxSPE</a:t>
            </a:r>
          </a:p>
          <a:p>
            <a:pPr lvl="1"/>
            <a:r>
              <a:rPr lang="en-GB" sz="2000" kern="0" smtClean="0">
                <a:solidFill>
                  <a:srgbClr val="000099"/>
                </a:solidFill>
                <a:latin typeface="Arial" panose="020B0604020202020204" pitchFamily="34" charset="0"/>
                <a:cs typeface="Arial" panose="020B0604020202020204" pitchFamily="34" charset="0"/>
              </a:rPr>
              <a:t>Event Nexus</a:t>
            </a:r>
          </a:p>
          <a:p>
            <a:r>
              <a:rPr lang="en-GB" sz="2000" kern="0" smtClean="0">
                <a:solidFill>
                  <a:srgbClr val="000099"/>
                </a:solidFill>
                <a:latin typeface="Arial" panose="020B0604020202020204" pitchFamily="34" charset="0"/>
                <a:cs typeface="Arial" panose="020B0604020202020204" pitchFamily="34" charset="0"/>
              </a:rPr>
              <a:t>Paraview, Kitware contract, VSI</a:t>
            </a:r>
          </a:p>
          <a:p>
            <a:endParaRPr lang="en-GB" kern="0" dirty="0" smtClean="0"/>
          </a:p>
        </p:txBody>
      </p:sp>
    </p:spTree>
    <p:extLst>
      <p:ext uri="{BB962C8B-B14F-4D97-AF65-F5344CB8AC3E}">
        <p14:creationId xmlns:p14="http://schemas.microsoft.com/office/powerpoint/2010/main" val="2106281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Content Placeholder 2"/>
          <p:cNvSpPr>
            <a:spLocks noGrp="1"/>
          </p:cNvSpPr>
          <p:nvPr>
            <p:ph idx="1"/>
          </p:nvPr>
        </p:nvSpPr>
        <p:spPr>
          <a:xfrm>
            <a:off x="395114" y="1052736"/>
            <a:ext cx="8229600" cy="4205288"/>
          </a:xfrm>
        </p:spPr>
        <p:txBody>
          <a:bodyPr/>
          <a:lstStyle/>
          <a:p>
            <a:r>
              <a:rPr lang="en-GB" sz="2000" dirty="0" smtClean="0">
                <a:solidFill>
                  <a:srgbClr val="000099"/>
                </a:solidFill>
                <a:latin typeface="Arial" panose="020B0604020202020204" pitchFamily="34" charset="0"/>
                <a:cs typeface="Arial" panose="020B0604020202020204" pitchFamily="34" charset="0"/>
              </a:rPr>
              <a:t>Separation of Data and Algorithms</a:t>
            </a:r>
          </a:p>
          <a:p>
            <a:r>
              <a:rPr lang="en-GB" sz="2000" dirty="0" smtClean="0">
                <a:solidFill>
                  <a:srgbClr val="000099"/>
                </a:solidFill>
                <a:latin typeface="Arial" panose="020B0604020202020204" pitchFamily="34" charset="0"/>
                <a:cs typeface="Arial" panose="020B0604020202020204" pitchFamily="34" charset="0"/>
              </a:rPr>
              <a:t>Encapsulated “User Code” in specific places</a:t>
            </a:r>
          </a:p>
          <a:p>
            <a:pPr lvl="1"/>
            <a:r>
              <a:rPr lang="en-GB" sz="1800" dirty="0" smtClean="0">
                <a:solidFill>
                  <a:srgbClr val="000099"/>
                </a:solidFill>
                <a:latin typeface="Arial" panose="020B0604020202020204" pitchFamily="34" charset="0"/>
                <a:cs typeface="Arial" panose="020B0604020202020204" pitchFamily="34" charset="0"/>
              </a:rPr>
              <a:t>Algorithms</a:t>
            </a:r>
          </a:p>
          <a:p>
            <a:pPr lvl="1"/>
            <a:r>
              <a:rPr lang="en-GB" sz="1800" dirty="0" smtClean="0">
                <a:solidFill>
                  <a:srgbClr val="000099"/>
                </a:solidFill>
                <a:latin typeface="Arial" panose="020B0604020202020204" pitchFamily="34" charset="0"/>
                <a:cs typeface="Arial" panose="020B0604020202020204" pitchFamily="34" charset="0"/>
              </a:rPr>
              <a:t>Workspaces</a:t>
            </a:r>
          </a:p>
          <a:p>
            <a:r>
              <a:rPr lang="en-GB" sz="2000" dirty="0" smtClean="0">
                <a:solidFill>
                  <a:srgbClr val="000099"/>
                </a:solidFill>
                <a:latin typeface="Arial" panose="020B0604020202020204" pitchFamily="34" charset="0"/>
                <a:cs typeface="Arial" panose="020B0604020202020204" pitchFamily="34" charset="0"/>
              </a:rPr>
              <a:t>Use of interfaces to allow use of generic components</a:t>
            </a:r>
          </a:p>
          <a:p>
            <a:pPr lvl="1"/>
            <a:r>
              <a:rPr lang="en-GB" sz="1800" dirty="0" smtClean="0">
                <a:solidFill>
                  <a:srgbClr val="000099"/>
                </a:solidFill>
                <a:latin typeface="Arial" panose="020B0604020202020204" pitchFamily="34" charset="0"/>
                <a:cs typeface="Arial" panose="020B0604020202020204" pitchFamily="34" charset="0"/>
              </a:rPr>
              <a:t>QTI plot</a:t>
            </a:r>
          </a:p>
          <a:p>
            <a:pPr lvl="1"/>
            <a:r>
              <a:rPr lang="en-GB" sz="1800" dirty="0" smtClean="0">
                <a:solidFill>
                  <a:srgbClr val="000099"/>
                </a:solidFill>
                <a:latin typeface="Arial" panose="020B0604020202020204" pitchFamily="34" charset="0"/>
                <a:cs typeface="Arial" panose="020B0604020202020204" pitchFamily="34" charset="0"/>
              </a:rPr>
              <a:t>Gnu scientific library</a:t>
            </a:r>
          </a:p>
          <a:p>
            <a:pPr lvl="1"/>
            <a:r>
              <a:rPr lang="en-GB" sz="1800" dirty="0" smtClean="0">
                <a:solidFill>
                  <a:srgbClr val="000099"/>
                </a:solidFill>
                <a:latin typeface="Arial" panose="020B0604020202020204" pitchFamily="34" charset="0"/>
                <a:cs typeface="Arial" panose="020B0604020202020204" pitchFamily="34" charset="0"/>
              </a:rPr>
              <a:t>Open CASCADE</a:t>
            </a:r>
          </a:p>
          <a:p>
            <a:r>
              <a:rPr lang="en-GB" sz="2000" dirty="0" smtClean="0">
                <a:solidFill>
                  <a:srgbClr val="000099"/>
                </a:solidFill>
                <a:latin typeface="Arial" panose="020B0604020202020204" pitchFamily="34" charset="0"/>
                <a:cs typeface="Arial" panose="020B0604020202020204" pitchFamily="34" charset="0"/>
              </a:rPr>
              <a:t>Reuse of existing components</a:t>
            </a:r>
          </a:p>
          <a:p>
            <a:r>
              <a:rPr lang="en-GB" sz="2000" dirty="0" smtClean="0">
                <a:solidFill>
                  <a:srgbClr val="000099"/>
                </a:solidFill>
                <a:latin typeface="Arial" panose="020B0604020202020204" pitchFamily="34" charset="0"/>
                <a:cs typeface="Arial" panose="020B0604020202020204" pitchFamily="34" charset="0"/>
              </a:rPr>
              <a:t>Careful memory management when handling large datasets</a:t>
            </a:r>
          </a:p>
          <a:p>
            <a:pPr lvl="1"/>
            <a:r>
              <a:rPr lang="en-GB" sz="1800" dirty="0" smtClean="0">
                <a:solidFill>
                  <a:srgbClr val="000099"/>
                </a:solidFill>
                <a:latin typeface="Arial" panose="020B0604020202020204" pitchFamily="34" charset="0"/>
                <a:cs typeface="Arial" panose="020B0604020202020204" pitchFamily="34" charset="0"/>
              </a:rPr>
              <a:t>Sparse storage</a:t>
            </a:r>
          </a:p>
          <a:p>
            <a:pPr lvl="1"/>
            <a:r>
              <a:rPr lang="en-GB" sz="1800" dirty="0" smtClean="0">
                <a:solidFill>
                  <a:srgbClr val="000099"/>
                </a:solidFill>
                <a:latin typeface="Arial" panose="020B0604020202020204" pitchFamily="34" charset="0"/>
                <a:cs typeface="Arial" panose="020B0604020202020204" pitchFamily="34" charset="0"/>
              </a:rPr>
              <a:t>File backed workspaces</a:t>
            </a:r>
          </a:p>
        </p:txBody>
      </p:sp>
      <p:sp>
        <p:nvSpPr>
          <p:cNvPr id="5" name="Rectangle 27"/>
          <p:cNvSpPr>
            <a:spLocks noChangeArrowheads="1"/>
          </p:cNvSpPr>
          <p:nvPr/>
        </p:nvSpPr>
        <p:spPr bwMode="auto">
          <a:xfrm>
            <a:off x="1043608" y="40791"/>
            <a:ext cx="6932612" cy="811213"/>
          </a:xfrm>
          <a:prstGeom prst="rect">
            <a:avLst/>
          </a:prstGeom>
          <a:noFill/>
          <a:ln w="9525">
            <a:noFill/>
            <a:miter lim="800000"/>
            <a:headEnd/>
            <a:tailEnd/>
          </a:ln>
        </p:spPr>
        <p:txBody>
          <a:bodyPr anchor="ctr"/>
          <a:lstStyle/>
          <a:p>
            <a:pPr algn="ctr" defTabSz="762000"/>
            <a:r>
              <a:rPr lang="en-GB" sz="3200" b="1" dirty="0" smtClean="0">
                <a:solidFill>
                  <a:srgbClr val="000099"/>
                </a:solidFill>
              </a:rPr>
              <a:t>Design </a:t>
            </a:r>
            <a:endParaRPr lang="en-GB" sz="3200" b="1" dirty="0">
              <a:solidFill>
                <a:srgbClr val="000099"/>
              </a:solidFill>
            </a:endParaRPr>
          </a:p>
        </p:txBody>
      </p:sp>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33820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457200" y="274638"/>
            <a:ext cx="3826768" cy="1143000"/>
          </a:xfrm>
        </p:spPr>
        <p:txBody>
          <a:bodyPr/>
          <a:lstStyle/>
          <a:p>
            <a:r>
              <a:rPr lang="en-GB" dirty="0" smtClean="0"/>
              <a:t>SNS -&gt; ISIS</a:t>
            </a:r>
          </a:p>
        </p:txBody>
      </p:sp>
      <p:sp>
        <p:nvSpPr>
          <p:cNvPr id="39939" name="Content Placeholder 2"/>
          <p:cNvSpPr>
            <a:spLocks noGrp="1"/>
          </p:cNvSpPr>
          <p:nvPr>
            <p:ph idx="1"/>
          </p:nvPr>
        </p:nvSpPr>
        <p:spPr>
          <a:xfrm>
            <a:off x="457200" y="1600200"/>
            <a:ext cx="4330824" cy="4205288"/>
          </a:xfrm>
        </p:spPr>
        <p:txBody>
          <a:bodyPr/>
          <a:lstStyle/>
          <a:p>
            <a:r>
              <a:rPr lang="en-GB" sz="2000" dirty="0" smtClean="0">
                <a:solidFill>
                  <a:srgbClr val="000099"/>
                </a:solidFill>
                <a:latin typeface="Arial" panose="020B0604020202020204" pitchFamily="34" charset="0"/>
                <a:cs typeface="Arial" panose="020B0604020202020204" pitchFamily="34" charset="0"/>
              </a:rPr>
              <a:t>Improvements to build process</a:t>
            </a:r>
          </a:p>
          <a:p>
            <a:pPr lvl="1"/>
            <a:r>
              <a:rPr lang="en-GB" sz="2000" dirty="0" err="1" smtClean="0">
                <a:solidFill>
                  <a:srgbClr val="000099"/>
                </a:solidFill>
                <a:latin typeface="Arial" panose="020B0604020202020204" pitchFamily="34" charset="0"/>
                <a:cs typeface="Arial" panose="020B0604020202020204" pitchFamily="34" charset="0"/>
              </a:rPr>
              <a:t>Cmake</a:t>
            </a:r>
            <a:r>
              <a:rPr lang="en-GB" sz="2000" dirty="0" smtClean="0">
                <a:solidFill>
                  <a:srgbClr val="000099"/>
                </a:solidFill>
                <a:latin typeface="Arial" panose="020B0604020202020204" pitchFamily="34" charset="0"/>
                <a:cs typeface="Arial" panose="020B0604020202020204" pitchFamily="34" charset="0"/>
              </a:rPr>
              <a:t>, Hudson</a:t>
            </a:r>
          </a:p>
          <a:p>
            <a:r>
              <a:rPr lang="en-GB" sz="2000" dirty="0" smtClean="0">
                <a:solidFill>
                  <a:srgbClr val="FF0000"/>
                </a:solidFill>
                <a:latin typeface="Arial" panose="020B0604020202020204" pitchFamily="34" charset="0"/>
                <a:cs typeface="Arial" panose="020B0604020202020204" pitchFamily="34" charset="0"/>
              </a:rPr>
              <a:t>Event Filtering and data analysis</a:t>
            </a:r>
          </a:p>
          <a:p>
            <a:r>
              <a:rPr lang="en-GB" sz="2000" dirty="0" smtClean="0">
                <a:solidFill>
                  <a:srgbClr val="000099"/>
                </a:solidFill>
                <a:latin typeface="Arial" panose="020B0604020202020204" pitchFamily="34" charset="0"/>
                <a:cs typeface="Arial" panose="020B0604020202020204" pitchFamily="34" charset="0"/>
              </a:rPr>
              <a:t>Improved python code framework</a:t>
            </a:r>
          </a:p>
          <a:p>
            <a:r>
              <a:rPr lang="en-GB" sz="2000" dirty="0" err="1" smtClean="0">
                <a:solidFill>
                  <a:srgbClr val="000099"/>
                </a:solidFill>
                <a:latin typeface="Arial" panose="020B0604020202020204" pitchFamily="34" charset="0"/>
                <a:cs typeface="Arial" panose="020B0604020202020204" pitchFamily="34" charset="0"/>
              </a:rPr>
              <a:t>Autoreduction</a:t>
            </a:r>
            <a:r>
              <a:rPr lang="en-GB" sz="2000" dirty="0" smtClean="0">
                <a:solidFill>
                  <a:srgbClr val="000099"/>
                </a:solidFill>
                <a:latin typeface="Arial" panose="020B0604020202020204" pitchFamily="34" charset="0"/>
                <a:cs typeface="Arial" panose="020B0604020202020204" pitchFamily="34" charset="0"/>
              </a:rPr>
              <a:t> system</a:t>
            </a:r>
          </a:p>
          <a:p>
            <a:r>
              <a:rPr lang="en-GB" sz="2000" dirty="0" smtClean="0">
                <a:solidFill>
                  <a:srgbClr val="000099"/>
                </a:solidFill>
                <a:latin typeface="Arial" panose="020B0604020202020204" pitchFamily="34" charset="0"/>
                <a:cs typeface="Arial" panose="020B0604020202020204" pitchFamily="34" charset="0"/>
              </a:rPr>
              <a:t>New file format support</a:t>
            </a:r>
          </a:p>
          <a:p>
            <a:pPr lvl="1"/>
            <a:r>
              <a:rPr lang="en-GB" sz="2000" dirty="0" err="1" smtClean="0">
                <a:solidFill>
                  <a:srgbClr val="000099"/>
                </a:solidFill>
                <a:latin typeface="Arial" panose="020B0604020202020204" pitchFamily="34" charset="0"/>
                <a:cs typeface="Arial" panose="020B0604020202020204" pitchFamily="34" charset="0"/>
              </a:rPr>
              <a:t>NxSPE</a:t>
            </a:r>
            <a:endParaRPr lang="en-GB" sz="2000" dirty="0" smtClean="0">
              <a:solidFill>
                <a:srgbClr val="000099"/>
              </a:solidFill>
              <a:latin typeface="Arial" panose="020B0604020202020204" pitchFamily="34" charset="0"/>
              <a:cs typeface="Arial" panose="020B0604020202020204" pitchFamily="34" charset="0"/>
            </a:endParaRPr>
          </a:p>
          <a:p>
            <a:pPr lvl="1"/>
            <a:r>
              <a:rPr lang="en-GB" sz="2000" dirty="0" smtClean="0">
                <a:solidFill>
                  <a:srgbClr val="000099"/>
                </a:solidFill>
                <a:latin typeface="Arial" panose="020B0604020202020204" pitchFamily="34" charset="0"/>
                <a:cs typeface="Arial" panose="020B0604020202020204" pitchFamily="34" charset="0"/>
              </a:rPr>
              <a:t>Event Nexus</a:t>
            </a:r>
          </a:p>
          <a:p>
            <a:r>
              <a:rPr lang="en-GB" sz="2000" dirty="0" err="1" smtClean="0">
                <a:solidFill>
                  <a:srgbClr val="000099"/>
                </a:solidFill>
                <a:latin typeface="Arial" panose="020B0604020202020204" pitchFamily="34" charset="0"/>
                <a:cs typeface="Arial" panose="020B0604020202020204" pitchFamily="34" charset="0"/>
              </a:rPr>
              <a:t>Paraview</a:t>
            </a:r>
            <a:r>
              <a:rPr lang="en-GB" sz="2000" dirty="0" smtClean="0">
                <a:solidFill>
                  <a:srgbClr val="000099"/>
                </a:solidFill>
                <a:latin typeface="Arial" panose="020B0604020202020204" pitchFamily="34" charset="0"/>
                <a:cs typeface="Arial" panose="020B0604020202020204" pitchFamily="34" charset="0"/>
              </a:rPr>
              <a:t>, </a:t>
            </a:r>
            <a:r>
              <a:rPr lang="en-GB" sz="2000" dirty="0" err="1" smtClean="0">
                <a:solidFill>
                  <a:srgbClr val="000099"/>
                </a:solidFill>
                <a:latin typeface="Arial" panose="020B0604020202020204" pitchFamily="34" charset="0"/>
                <a:cs typeface="Arial" panose="020B0604020202020204" pitchFamily="34" charset="0"/>
              </a:rPr>
              <a:t>Kitware</a:t>
            </a:r>
            <a:r>
              <a:rPr lang="en-GB" sz="2000" dirty="0" smtClean="0">
                <a:solidFill>
                  <a:srgbClr val="000099"/>
                </a:solidFill>
                <a:latin typeface="Arial" panose="020B0604020202020204" pitchFamily="34" charset="0"/>
                <a:cs typeface="Arial" panose="020B0604020202020204" pitchFamily="34" charset="0"/>
              </a:rPr>
              <a:t> contract, VSI</a:t>
            </a:r>
          </a:p>
          <a:p>
            <a:endParaRPr lang="en-GB" dirty="0" smtClean="0"/>
          </a:p>
        </p:txBody>
      </p:sp>
    </p:spTree>
    <p:extLst>
      <p:ext uri="{BB962C8B-B14F-4D97-AF65-F5344CB8AC3E}">
        <p14:creationId xmlns:p14="http://schemas.microsoft.com/office/powerpoint/2010/main" val="16342205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graphicFrame>
        <p:nvGraphicFramePr>
          <p:cNvPr id="3" name="Object 2"/>
          <p:cNvGraphicFramePr>
            <a:graphicFrameLocks noChangeAspect="1"/>
          </p:cNvGraphicFramePr>
          <p:nvPr>
            <p:extLst>
              <p:ext uri="{D42A27DB-BD31-4B8C-83A1-F6EECF244321}">
                <p14:modId xmlns:p14="http://schemas.microsoft.com/office/powerpoint/2010/main" val="1129754430"/>
              </p:ext>
            </p:extLst>
          </p:nvPr>
        </p:nvGraphicFramePr>
        <p:xfrm>
          <a:off x="1331640" y="836712"/>
          <a:ext cx="6840760" cy="4917152"/>
        </p:xfrm>
        <a:graphic>
          <a:graphicData uri="http://schemas.openxmlformats.org/presentationml/2006/ole">
            <mc:AlternateContent xmlns:mc="http://schemas.openxmlformats.org/markup-compatibility/2006">
              <mc:Choice xmlns:v="urn:schemas-microsoft-com:vml" Requires="v">
                <p:oleObj spid="_x0000_s12301" r:id="rId4" imgW="10096474" imgH="7258258" progId="Visio.Drawing.15">
                  <p:embed/>
                </p:oleObj>
              </mc:Choice>
              <mc:Fallback>
                <p:oleObj r:id="rId4" imgW="10096474" imgH="7258258"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836712"/>
                        <a:ext cx="6840760" cy="4917152"/>
                      </a:xfrm>
                      <a:prstGeom prst="rect">
                        <a:avLst/>
                      </a:prstGeom>
                      <a:noFill/>
                    </p:spPr>
                  </p:pic>
                </p:oleObj>
              </mc:Fallback>
            </mc:AlternateContent>
          </a:graphicData>
        </a:graphic>
      </p:graphicFrame>
      <p:sp>
        <p:nvSpPr>
          <p:cNvPr id="4" name="Rectangle 3"/>
          <p:cNvSpPr/>
          <p:nvPr/>
        </p:nvSpPr>
        <p:spPr>
          <a:xfrm>
            <a:off x="2051720" y="908720"/>
            <a:ext cx="3816424"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p:cNvSpPr/>
          <p:nvPr/>
        </p:nvSpPr>
        <p:spPr>
          <a:xfrm>
            <a:off x="5796136" y="4077072"/>
            <a:ext cx="2376264" cy="17281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p:cNvSpPr/>
          <p:nvPr/>
        </p:nvSpPr>
        <p:spPr>
          <a:xfrm>
            <a:off x="4860032" y="4941168"/>
            <a:ext cx="1224136" cy="9361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7024025" y="745704"/>
            <a:ext cx="972108" cy="7200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p:cNvSpPr/>
          <p:nvPr/>
        </p:nvSpPr>
        <p:spPr>
          <a:xfrm>
            <a:off x="4283968" y="4365104"/>
            <a:ext cx="864096" cy="7920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Straight Connector 9"/>
          <p:cNvCxnSpPr/>
          <p:nvPr/>
        </p:nvCxnSpPr>
        <p:spPr>
          <a:xfrm flipV="1">
            <a:off x="4644008" y="2132856"/>
            <a:ext cx="1800200" cy="244827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5105400" y="3473450"/>
            <a:ext cx="1562100" cy="89535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4998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5" name="CustomShape 2"/>
          <p:cNvSpPr/>
          <p:nvPr/>
        </p:nvSpPr>
        <p:spPr>
          <a:xfrm>
            <a:off x="899592" y="44640"/>
            <a:ext cx="1504080" cy="626400"/>
          </a:xfrm>
          <a:prstGeom prst="rect">
            <a:avLst/>
          </a:prstGeom>
        </p:spPr>
        <p:txBody>
          <a:bodyPr wrap="none" lIns="90000" tIns="45000" rIns="90000" bIns="45000"/>
          <a:lstStyle/>
          <a:p>
            <a:pPr>
              <a:lnSpc>
                <a:spcPct val="100000"/>
              </a:lnSpc>
            </a:pPr>
            <a:r>
              <a:rPr lang="en-GB" sz="2800" b="1" dirty="0" smtClean="0">
                <a:solidFill>
                  <a:srgbClr val="000000"/>
                </a:solidFill>
                <a:latin typeface="Lucida Sans"/>
                <a:ea typeface="Droid Sans Fallback"/>
              </a:rPr>
              <a:t>	Magnetic diffuse </a:t>
            </a:r>
            <a:r>
              <a:rPr lang="en-GB" sz="2800" b="1" dirty="0">
                <a:solidFill>
                  <a:srgbClr val="000000"/>
                </a:solidFill>
                <a:latin typeface="Lucida Sans"/>
                <a:ea typeface="Droid Sans Fallback"/>
              </a:rPr>
              <a:t>scattering</a:t>
            </a:r>
            <a:endParaRPr dirty="0"/>
          </a:p>
        </p:txBody>
      </p:sp>
      <p:pic>
        <p:nvPicPr>
          <p:cNvPr id="268" name="Picture 267"/>
          <p:cNvPicPr/>
          <p:nvPr/>
        </p:nvPicPr>
        <p:blipFill>
          <a:blip r:embed="rId3"/>
          <a:stretch>
            <a:fillRect/>
          </a:stretch>
        </p:blipFill>
        <p:spPr>
          <a:xfrm>
            <a:off x="1440000" y="615687"/>
            <a:ext cx="6479640" cy="975240"/>
          </a:xfrm>
          <a:prstGeom prst="rect">
            <a:avLst/>
          </a:prstGeom>
        </p:spPr>
      </p:pic>
      <p:pic>
        <p:nvPicPr>
          <p:cNvPr id="269" name="Picture 268"/>
          <p:cNvPicPr/>
          <p:nvPr/>
        </p:nvPicPr>
        <p:blipFill>
          <a:blip r:embed="rId4"/>
          <a:stretch>
            <a:fillRect/>
          </a:stretch>
        </p:blipFill>
        <p:spPr>
          <a:xfrm>
            <a:off x="1044208" y="2780928"/>
            <a:ext cx="2159640" cy="2516040"/>
          </a:xfrm>
          <a:prstGeom prst="rect">
            <a:avLst/>
          </a:prstGeom>
        </p:spPr>
      </p:pic>
      <p:pic>
        <p:nvPicPr>
          <p:cNvPr id="270" name="Picture 269"/>
          <p:cNvPicPr/>
          <p:nvPr/>
        </p:nvPicPr>
        <p:blipFill>
          <a:blip r:embed="rId5"/>
          <a:stretch>
            <a:fillRect/>
          </a:stretch>
        </p:blipFill>
        <p:spPr>
          <a:xfrm>
            <a:off x="4668603" y="2401508"/>
            <a:ext cx="4046760" cy="2294640"/>
          </a:xfrm>
          <a:prstGeom prst="rect">
            <a:avLst/>
          </a:prstGeom>
        </p:spPr>
      </p:pic>
      <p:sp>
        <p:nvSpPr>
          <p:cNvPr id="271" name="CustomShape 5"/>
          <p:cNvSpPr/>
          <p:nvPr/>
        </p:nvSpPr>
        <p:spPr>
          <a:xfrm>
            <a:off x="4644008" y="1799588"/>
            <a:ext cx="3358080" cy="601920"/>
          </a:xfrm>
          <a:prstGeom prst="rect">
            <a:avLst/>
          </a:prstGeom>
        </p:spPr>
        <p:txBody>
          <a:bodyPr wrap="none" lIns="90000" tIns="45000" rIns="90000" bIns="45000"/>
          <a:lstStyle/>
          <a:p>
            <a:r>
              <a:rPr lang="en-GB" dirty="0"/>
              <a:t>0.9g sample. Ho</a:t>
            </a:r>
            <a:r>
              <a:rPr lang="en-GB" baseline="30000" dirty="0"/>
              <a:t>3+</a:t>
            </a:r>
            <a:r>
              <a:rPr lang="en-GB" dirty="0"/>
              <a:t> big </a:t>
            </a:r>
            <a:r>
              <a:rPr lang="en-GB" dirty="0" smtClean="0"/>
              <a:t>moment</a:t>
            </a:r>
          </a:p>
          <a:p>
            <a:r>
              <a:rPr lang="en-GB" dirty="0" smtClean="0">
                <a:solidFill>
                  <a:srgbClr val="FF0000"/>
                </a:solidFill>
              </a:rPr>
              <a:t>2013 </a:t>
            </a:r>
            <a:r>
              <a:rPr lang="en-GB" dirty="0" smtClean="0"/>
              <a:t>: Using </a:t>
            </a:r>
            <a:r>
              <a:rPr lang="en-GB" dirty="0" smtClean="0">
                <a:solidFill>
                  <a:srgbClr val="FF0000"/>
                </a:solidFill>
              </a:rPr>
              <a:t>slice viewer </a:t>
            </a:r>
            <a:r>
              <a:rPr lang="en-GB" dirty="0" smtClean="0"/>
              <a:t>with WISH data</a:t>
            </a:r>
            <a:endParaRPr dirty="0"/>
          </a:p>
          <a:p>
            <a:endParaRPr dirty="0"/>
          </a:p>
        </p:txBody>
      </p:sp>
      <p:sp>
        <p:nvSpPr>
          <p:cNvPr id="272" name="CustomShape 6"/>
          <p:cNvSpPr/>
          <p:nvPr/>
        </p:nvSpPr>
        <p:spPr>
          <a:xfrm>
            <a:off x="863759" y="1822746"/>
            <a:ext cx="2752920" cy="857880"/>
          </a:xfrm>
          <a:prstGeom prst="rect">
            <a:avLst/>
          </a:prstGeom>
        </p:spPr>
        <p:txBody>
          <a:bodyPr wrap="none" lIns="90000" tIns="45000" rIns="90000" bIns="45000"/>
          <a:lstStyle/>
          <a:p>
            <a:r>
              <a:rPr lang="en-GB" dirty="0"/>
              <a:t>Zigzag chains connecting</a:t>
            </a:r>
            <a:endParaRPr dirty="0"/>
          </a:p>
          <a:p>
            <a:r>
              <a:rPr lang="en-GB" dirty="0"/>
              <a:t>Honeycomb layers</a:t>
            </a:r>
            <a:endParaRPr dirty="0"/>
          </a:p>
          <a:p>
            <a:r>
              <a:rPr lang="en-GB" dirty="0"/>
              <a:t>2 Ln sites</a:t>
            </a:r>
            <a:endParaRPr dirty="0"/>
          </a:p>
        </p:txBody>
      </p:sp>
      <p:sp>
        <p:nvSpPr>
          <p:cNvPr id="273" name="CustomShape 7"/>
          <p:cNvSpPr/>
          <p:nvPr/>
        </p:nvSpPr>
        <p:spPr>
          <a:xfrm>
            <a:off x="4355976" y="4653136"/>
            <a:ext cx="4560480" cy="1369800"/>
          </a:xfrm>
          <a:prstGeom prst="rect">
            <a:avLst/>
          </a:prstGeom>
        </p:spPr>
        <p:txBody>
          <a:bodyPr wrap="none" lIns="90000" tIns="45000" rIns="90000" bIns="45000"/>
          <a:lstStyle/>
          <a:p>
            <a:r>
              <a:rPr lang="en-GB" dirty="0"/>
              <a:t>Diffuse scattering k=0 type.</a:t>
            </a:r>
            <a:endParaRPr dirty="0"/>
          </a:p>
          <a:p>
            <a:r>
              <a:rPr lang="en-GB" dirty="0" smtClean="0"/>
              <a:t>Also D7 </a:t>
            </a:r>
            <a:r>
              <a:rPr lang="en-GB" dirty="0"/>
              <a:t>(and D10) data in different planes.</a:t>
            </a:r>
            <a:endParaRPr dirty="0"/>
          </a:p>
          <a:p>
            <a:r>
              <a:rPr lang="en-GB" dirty="0"/>
              <a:t>Rod like features in h0l along l=1/2 integers</a:t>
            </a:r>
            <a:endParaRPr dirty="0"/>
          </a:p>
          <a:p>
            <a:r>
              <a:rPr lang="en-GB" dirty="0"/>
              <a:t>→ 1d- correlation in real space.</a:t>
            </a:r>
            <a:endParaRPr dirty="0"/>
          </a:p>
          <a:p>
            <a:endParaRPr dirty="0"/>
          </a:p>
        </p:txBody>
      </p:sp>
    </p:spTree>
    <p:extLst>
      <p:ext uri="{BB962C8B-B14F-4D97-AF65-F5344CB8AC3E}">
        <p14:creationId xmlns:p14="http://schemas.microsoft.com/office/powerpoint/2010/main" val="33039155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p:cTn id="2" dur="indefinite"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sz="3200" b="1" dirty="0" smtClean="0">
                <a:solidFill>
                  <a:srgbClr val="000099"/>
                </a:solidFill>
                <a:latin typeface="Arial" panose="020B0604020202020204" pitchFamily="34" charset="0"/>
                <a:cs typeface="Arial" panose="020B0604020202020204" pitchFamily="34" charset="0"/>
              </a:rPr>
              <a:t>Horace style commands</a:t>
            </a:r>
            <a:endParaRPr lang="en-US" sz="3200" b="1" dirty="0">
              <a:solidFill>
                <a:srgbClr val="000099"/>
              </a:solidFill>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457200" y="1092200"/>
            <a:ext cx="8229600" cy="4525963"/>
          </a:xfrm>
        </p:spPr>
        <p:txBody>
          <a:bodyPr/>
          <a:lstStyle/>
          <a:p>
            <a:r>
              <a:rPr lang="en-US" sz="2000" dirty="0" err="1" smtClean="0">
                <a:solidFill>
                  <a:srgbClr val="000099"/>
                </a:solidFill>
                <a:latin typeface="Arial" panose="020B0604020202020204" pitchFamily="34" charset="0"/>
                <a:cs typeface="Arial" panose="020B0604020202020204" pitchFamily="34" charset="0"/>
              </a:rPr>
              <a:t>CutMD</a:t>
            </a:r>
            <a:endParaRPr lang="en-US" sz="2000" dirty="0" smtClean="0">
              <a:solidFill>
                <a:srgbClr val="000099"/>
              </a:solidFill>
              <a:latin typeface="Arial" panose="020B0604020202020204" pitchFamily="34" charset="0"/>
              <a:cs typeface="Arial" panose="020B0604020202020204" pitchFamily="34" charset="0"/>
            </a:endParaRPr>
          </a:p>
          <a:p>
            <a:r>
              <a:rPr lang="en-US" sz="2000" dirty="0" err="1" smtClean="0">
                <a:solidFill>
                  <a:srgbClr val="000099"/>
                </a:solidFill>
                <a:latin typeface="Arial" panose="020B0604020202020204" pitchFamily="34" charset="0"/>
                <a:cs typeface="Arial" panose="020B0604020202020204" pitchFamily="34" charset="0"/>
              </a:rPr>
              <a:t>CreateMD</a:t>
            </a:r>
            <a:endParaRPr lang="en-US" sz="2000" dirty="0" smtClean="0">
              <a:solidFill>
                <a:srgbClr val="000099"/>
              </a:solidFill>
              <a:latin typeface="Arial" panose="020B0604020202020204" pitchFamily="34" charset="0"/>
              <a:cs typeface="Arial" panose="020B0604020202020204" pitchFamily="34" charset="0"/>
            </a:endParaRPr>
          </a:p>
          <a:p>
            <a:r>
              <a:rPr lang="en-US" sz="2000" dirty="0" err="1" smtClean="0">
                <a:solidFill>
                  <a:srgbClr val="000099"/>
                </a:solidFill>
                <a:latin typeface="Arial" panose="020B0604020202020204" pitchFamily="34" charset="0"/>
                <a:cs typeface="Arial" panose="020B0604020202020204" pitchFamily="34" charset="0"/>
              </a:rPr>
              <a:t>SmoothMD</a:t>
            </a:r>
            <a:endParaRPr lang="en-US" sz="2000" dirty="0" smtClean="0">
              <a:solidFill>
                <a:srgbClr val="000099"/>
              </a:solidFill>
              <a:latin typeface="Arial" panose="020B0604020202020204" pitchFamily="34" charset="0"/>
              <a:cs typeface="Arial" panose="020B0604020202020204" pitchFamily="34" charset="0"/>
            </a:endParaRPr>
          </a:p>
          <a:p>
            <a:r>
              <a:rPr lang="en-US" sz="2000" dirty="0" err="1" smtClean="0">
                <a:solidFill>
                  <a:srgbClr val="000099"/>
                </a:solidFill>
                <a:latin typeface="Arial" panose="020B0604020202020204" pitchFamily="34" charset="0"/>
                <a:cs typeface="Arial" panose="020B0604020202020204" pitchFamily="34" charset="0"/>
              </a:rPr>
              <a:t>EvaluateFunction</a:t>
            </a:r>
            <a:endParaRPr lang="en-US" sz="2000" dirty="0" smtClean="0">
              <a:solidFill>
                <a:srgbClr val="000099"/>
              </a:solidFill>
              <a:latin typeface="Arial" panose="020B0604020202020204" pitchFamily="34" charset="0"/>
              <a:cs typeface="Arial" panose="020B0604020202020204" pitchFamily="34" charset="0"/>
            </a:endParaRPr>
          </a:p>
          <a:p>
            <a:pPr marL="0" indent="0">
              <a:buNone/>
            </a:pPr>
            <a:r>
              <a:rPr lang="en-US" sz="2400" dirty="0" smtClean="0">
                <a:solidFill>
                  <a:srgbClr val="000099"/>
                </a:solidFill>
                <a:latin typeface="Arial" panose="020B0604020202020204" pitchFamily="34" charset="0"/>
                <a:cs typeface="Arial" panose="020B0604020202020204" pitchFamily="34" charset="0"/>
              </a:rPr>
              <a:t>…</a:t>
            </a:r>
          </a:p>
        </p:txBody>
      </p:sp>
      <p:pic>
        <p:nvPicPr>
          <p:cNvPr id="4" name="Picture 3"/>
          <p:cNvPicPr>
            <a:picLocks noChangeAspect="1"/>
          </p:cNvPicPr>
          <p:nvPr/>
        </p:nvPicPr>
        <p:blipFill>
          <a:blip r:embed="rId4"/>
          <a:stretch>
            <a:fillRect/>
          </a:stretch>
        </p:blipFill>
        <p:spPr>
          <a:xfrm>
            <a:off x="2514600" y="3567149"/>
            <a:ext cx="5956300" cy="3062251"/>
          </a:xfrm>
          <a:prstGeom prst="rect">
            <a:avLst/>
          </a:prstGeom>
        </p:spPr>
      </p:pic>
    </p:spTree>
    <p:extLst>
      <p:ext uri="{BB962C8B-B14F-4D97-AF65-F5344CB8AC3E}">
        <p14:creationId xmlns:p14="http://schemas.microsoft.com/office/powerpoint/2010/main" val="32814905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3276203" y="4540387"/>
            <a:ext cx="1144309" cy="1585049"/>
          </a:xfrm>
          <a:prstGeom prst="rect">
            <a:avLst/>
          </a:prstGeom>
          <a:solidFill>
            <a:srgbClr val="FF0000"/>
          </a:solidFill>
          <a:ln w="19050">
            <a:solidFill>
              <a:schemeClr val="tx1"/>
            </a:solidFill>
          </a:ln>
        </p:spPr>
        <p:txBody>
          <a:bodyPr wrap="square" rtlCol="0">
            <a:spAutoFit/>
          </a:bodyPr>
          <a:lstStyle/>
          <a:p>
            <a:pPr algn="ctr"/>
            <a:r>
              <a:rPr lang="en-GB" b="1" dirty="0" smtClean="0">
                <a:solidFill>
                  <a:schemeClr val="bg1"/>
                </a:solidFill>
              </a:rPr>
              <a:t>SASSIE</a:t>
            </a:r>
          </a:p>
          <a:p>
            <a:pPr algn="ctr"/>
            <a:r>
              <a:rPr lang="en-GB" sz="1000" b="1" dirty="0" smtClean="0">
                <a:solidFill>
                  <a:schemeClr val="bg1"/>
                </a:solidFill>
              </a:rPr>
              <a:t>MD modelling of biological and soft matter systems</a:t>
            </a:r>
          </a:p>
          <a:p>
            <a:pPr algn="ctr"/>
            <a:endParaRPr lang="en-GB" sz="900" b="1" dirty="0">
              <a:solidFill>
                <a:schemeClr val="bg1"/>
              </a:solidFill>
            </a:endParaRPr>
          </a:p>
          <a:p>
            <a:pPr algn="ctr"/>
            <a:r>
              <a:rPr lang="en-GB" sz="900" b="1" u="sng" dirty="0">
                <a:solidFill>
                  <a:schemeClr val="bg1"/>
                </a:solidFill>
              </a:rPr>
              <a:t>o</a:t>
            </a:r>
            <a:r>
              <a:rPr lang="en-GB" sz="900" b="1" u="sng" dirty="0" smtClean="0">
                <a:solidFill>
                  <a:schemeClr val="bg1"/>
                </a:solidFill>
              </a:rPr>
              <a:t>pen source</a:t>
            </a:r>
          </a:p>
          <a:p>
            <a:pPr algn="ctr"/>
            <a:endParaRPr lang="en-GB" sz="900" b="1" dirty="0">
              <a:solidFill>
                <a:schemeClr val="bg1"/>
              </a:solidFill>
            </a:endParaRPr>
          </a:p>
          <a:p>
            <a:pPr algn="ctr"/>
            <a:r>
              <a:rPr lang="en-GB" sz="900" b="1" dirty="0" smtClean="0"/>
              <a:t>www.ccpsas.org</a:t>
            </a:r>
            <a:endParaRPr lang="en-GB" sz="900" b="1" dirty="0"/>
          </a:p>
        </p:txBody>
      </p:sp>
      <p:sp>
        <p:nvSpPr>
          <p:cNvPr id="3" name="TextBox 2"/>
          <p:cNvSpPr txBox="1"/>
          <p:nvPr/>
        </p:nvSpPr>
        <p:spPr>
          <a:xfrm>
            <a:off x="3470598" y="3644460"/>
            <a:ext cx="2193399" cy="369332"/>
          </a:xfrm>
          <a:prstGeom prst="rect">
            <a:avLst/>
          </a:prstGeom>
          <a:solidFill>
            <a:srgbClr val="FFC000"/>
          </a:solidFill>
          <a:ln w="19050">
            <a:solidFill>
              <a:schemeClr val="tx1"/>
            </a:solidFill>
          </a:ln>
        </p:spPr>
        <p:txBody>
          <a:bodyPr wrap="square" rtlCol="0">
            <a:spAutoFit/>
          </a:bodyPr>
          <a:lstStyle/>
          <a:p>
            <a:pPr algn="ctr"/>
            <a:r>
              <a:rPr lang="en-GB" dirty="0" smtClean="0"/>
              <a:t>Analysis Programs</a:t>
            </a:r>
            <a:endParaRPr lang="en-GB" dirty="0"/>
          </a:p>
        </p:txBody>
      </p:sp>
      <p:sp>
        <p:nvSpPr>
          <p:cNvPr id="5" name="TextBox 4"/>
          <p:cNvSpPr txBox="1"/>
          <p:nvPr/>
        </p:nvSpPr>
        <p:spPr>
          <a:xfrm>
            <a:off x="4074846" y="2156409"/>
            <a:ext cx="973588" cy="369332"/>
          </a:xfrm>
          <a:prstGeom prst="rect">
            <a:avLst/>
          </a:prstGeom>
          <a:solidFill>
            <a:srgbClr val="FF0000"/>
          </a:solidFill>
          <a:ln w="19050">
            <a:solidFill>
              <a:schemeClr val="tx1"/>
            </a:solidFill>
          </a:ln>
        </p:spPr>
        <p:txBody>
          <a:bodyPr wrap="square" rtlCol="0">
            <a:spAutoFit/>
          </a:bodyPr>
          <a:lstStyle/>
          <a:p>
            <a:pPr algn="ctr"/>
            <a:r>
              <a:rPr lang="en-GB" b="1" dirty="0" smtClean="0">
                <a:solidFill>
                  <a:schemeClr val="bg1"/>
                </a:solidFill>
              </a:rPr>
              <a:t>Mantid</a:t>
            </a:r>
            <a:endParaRPr lang="en-GB" b="1" dirty="0">
              <a:solidFill>
                <a:schemeClr val="bg1"/>
              </a:solidFill>
            </a:endParaRPr>
          </a:p>
        </p:txBody>
      </p:sp>
      <p:sp>
        <p:nvSpPr>
          <p:cNvPr id="6" name="TextBox 5"/>
          <p:cNvSpPr txBox="1"/>
          <p:nvPr/>
        </p:nvSpPr>
        <p:spPr>
          <a:xfrm>
            <a:off x="4194702" y="890723"/>
            <a:ext cx="745724" cy="369332"/>
          </a:xfrm>
          <a:prstGeom prst="rect">
            <a:avLst/>
          </a:prstGeom>
          <a:solidFill>
            <a:srgbClr val="FFC000"/>
          </a:solidFill>
          <a:ln w="19050">
            <a:solidFill>
              <a:schemeClr val="tx1"/>
            </a:solidFill>
          </a:ln>
        </p:spPr>
        <p:txBody>
          <a:bodyPr wrap="square" rtlCol="0">
            <a:spAutoFit/>
          </a:bodyPr>
          <a:lstStyle/>
          <a:p>
            <a:pPr algn="ctr"/>
            <a:r>
              <a:rPr lang="en-GB" dirty="0" smtClean="0"/>
              <a:t>DAQ</a:t>
            </a:r>
            <a:endParaRPr lang="en-GB" dirty="0"/>
          </a:p>
        </p:txBody>
      </p:sp>
      <p:sp>
        <p:nvSpPr>
          <p:cNvPr id="7" name="TextBox 6"/>
          <p:cNvSpPr txBox="1"/>
          <p:nvPr/>
        </p:nvSpPr>
        <p:spPr>
          <a:xfrm>
            <a:off x="4032684" y="1522523"/>
            <a:ext cx="1069759" cy="369332"/>
          </a:xfrm>
          <a:prstGeom prst="rect">
            <a:avLst/>
          </a:prstGeom>
          <a:solidFill>
            <a:schemeClr val="accent5">
              <a:lumMod val="90000"/>
            </a:schemeClr>
          </a:solidFill>
          <a:ln w="19050">
            <a:solidFill>
              <a:schemeClr val="tx1"/>
            </a:solidFill>
          </a:ln>
        </p:spPr>
        <p:txBody>
          <a:bodyPr wrap="square" rtlCol="0">
            <a:spAutoFit/>
          </a:bodyPr>
          <a:lstStyle/>
          <a:p>
            <a:pPr algn="ctr"/>
            <a:r>
              <a:rPr lang="en-GB" dirty="0" smtClean="0"/>
              <a:t>NXS file</a:t>
            </a:r>
            <a:endParaRPr lang="en-GB" dirty="0"/>
          </a:p>
        </p:txBody>
      </p:sp>
      <p:sp>
        <p:nvSpPr>
          <p:cNvPr id="8" name="TextBox 7"/>
          <p:cNvSpPr txBox="1"/>
          <p:nvPr/>
        </p:nvSpPr>
        <p:spPr>
          <a:xfrm>
            <a:off x="3102706" y="2783320"/>
            <a:ext cx="2934091" cy="584775"/>
          </a:xfrm>
          <a:prstGeom prst="rect">
            <a:avLst/>
          </a:prstGeom>
          <a:solidFill>
            <a:schemeClr val="accent5">
              <a:lumMod val="90000"/>
            </a:schemeClr>
          </a:solidFill>
          <a:ln w="19050">
            <a:solidFill>
              <a:schemeClr val="tx1"/>
            </a:solidFill>
          </a:ln>
        </p:spPr>
        <p:txBody>
          <a:bodyPr wrap="square" rtlCol="0">
            <a:spAutoFit/>
          </a:bodyPr>
          <a:lstStyle/>
          <a:p>
            <a:pPr algn="ctr"/>
            <a:r>
              <a:rPr lang="en-GB" dirty="0"/>
              <a:t>r</a:t>
            </a:r>
            <a:r>
              <a:rPr lang="en-GB" dirty="0" smtClean="0"/>
              <a:t>educed data file</a:t>
            </a:r>
          </a:p>
          <a:p>
            <a:pPr algn="ctr"/>
            <a:r>
              <a:rPr lang="en-GB" sz="1400" dirty="0" smtClean="0"/>
              <a:t>(1D: XML / TXT; 2D: TXT / HDF)</a:t>
            </a:r>
            <a:endParaRPr lang="en-GB" sz="1400" dirty="0"/>
          </a:p>
        </p:txBody>
      </p:sp>
      <p:sp>
        <p:nvSpPr>
          <p:cNvPr id="9" name="TextBox 8"/>
          <p:cNvSpPr txBox="1"/>
          <p:nvPr/>
        </p:nvSpPr>
        <p:spPr>
          <a:xfrm>
            <a:off x="1924480" y="111303"/>
            <a:ext cx="5295040" cy="523220"/>
          </a:xfrm>
          <a:prstGeom prst="rect">
            <a:avLst/>
          </a:prstGeom>
          <a:solidFill>
            <a:srgbClr val="7030A0"/>
          </a:solidFill>
          <a:ln w="19050">
            <a:solidFill>
              <a:schemeClr val="tx1"/>
            </a:solidFill>
          </a:ln>
        </p:spPr>
        <p:txBody>
          <a:bodyPr wrap="none" rtlCol="0">
            <a:spAutoFit/>
          </a:bodyPr>
          <a:lstStyle/>
          <a:p>
            <a:pPr algn="ctr"/>
            <a:r>
              <a:rPr lang="en-GB" sz="2800" b="1" dirty="0" smtClean="0">
                <a:solidFill>
                  <a:schemeClr val="bg1"/>
                </a:solidFill>
              </a:rPr>
              <a:t>SANS Data Processing at ISIS</a:t>
            </a:r>
            <a:endParaRPr lang="en-GB" sz="2800" b="1" dirty="0">
              <a:solidFill>
                <a:schemeClr val="bg1"/>
              </a:solidFill>
            </a:endParaRPr>
          </a:p>
        </p:txBody>
      </p:sp>
      <p:sp>
        <p:nvSpPr>
          <p:cNvPr id="10" name="Right Arrow 9"/>
          <p:cNvSpPr/>
          <p:nvPr/>
        </p:nvSpPr>
        <p:spPr>
          <a:xfrm rot="5400000">
            <a:off x="4481738" y="1260055"/>
            <a:ext cx="170158" cy="262468"/>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ight Arrow 10"/>
          <p:cNvSpPr/>
          <p:nvPr/>
        </p:nvSpPr>
        <p:spPr>
          <a:xfrm rot="5400000">
            <a:off x="4483212" y="1891867"/>
            <a:ext cx="170158" cy="262468"/>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ight Arrow 11"/>
          <p:cNvSpPr/>
          <p:nvPr/>
        </p:nvSpPr>
        <p:spPr>
          <a:xfrm rot="5400000">
            <a:off x="4484686" y="2523679"/>
            <a:ext cx="170158" cy="262468"/>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p:cNvSpPr/>
          <p:nvPr/>
        </p:nvSpPr>
        <p:spPr>
          <a:xfrm rot="5400000">
            <a:off x="4486160" y="3368563"/>
            <a:ext cx="170158" cy="262468"/>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4709624" y="4540746"/>
            <a:ext cx="1144309" cy="1277273"/>
          </a:xfrm>
          <a:prstGeom prst="rect">
            <a:avLst/>
          </a:prstGeom>
          <a:solidFill>
            <a:srgbClr val="FF0000"/>
          </a:solidFill>
          <a:ln w="19050">
            <a:solidFill>
              <a:schemeClr val="tx1"/>
            </a:solidFill>
          </a:ln>
        </p:spPr>
        <p:txBody>
          <a:bodyPr wrap="square" rtlCol="0">
            <a:spAutoFit/>
          </a:bodyPr>
          <a:lstStyle/>
          <a:p>
            <a:pPr algn="ctr"/>
            <a:r>
              <a:rPr lang="en-GB" b="1" dirty="0" err="1" smtClean="0">
                <a:solidFill>
                  <a:schemeClr val="bg1"/>
                </a:solidFill>
              </a:rPr>
              <a:t>SasView</a:t>
            </a:r>
            <a:endParaRPr lang="en-GB" b="1" dirty="0" smtClean="0">
              <a:solidFill>
                <a:schemeClr val="bg1"/>
              </a:solidFill>
            </a:endParaRPr>
          </a:p>
          <a:p>
            <a:pPr algn="ctr"/>
            <a:r>
              <a:rPr lang="en-GB" sz="1000" b="1" dirty="0">
                <a:solidFill>
                  <a:schemeClr val="bg1"/>
                </a:solidFill>
              </a:rPr>
              <a:t>m</a:t>
            </a:r>
            <a:r>
              <a:rPr lang="en-GB" sz="1000" b="1" dirty="0" smtClean="0">
                <a:solidFill>
                  <a:schemeClr val="bg1"/>
                </a:solidFill>
              </a:rPr>
              <a:t>odel / curve-fitting</a:t>
            </a:r>
          </a:p>
          <a:p>
            <a:pPr algn="ctr"/>
            <a:endParaRPr lang="en-GB" sz="900" b="1" dirty="0" smtClean="0">
              <a:solidFill>
                <a:schemeClr val="bg1"/>
              </a:solidFill>
            </a:endParaRPr>
          </a:p>
          <a:p>
            <a:pPr algn="ctr"/>
            <a:r>
              <a:rPr lang="en-GB" sz="900" b="1" u="sng" dirty="0" smtClean="0">
                <a:solidFill>
                  <a:schemeClr val="bg1"/>
                </a:solidFill>
              </a:rPr>
              <a:t>open source</a:t>
            </a:r>
          </a:p>
          <a:p>
            <a:pPr algn="ctr"/>
            <a:endParaRPr lang="en-GB" sz="900" b="1" dirty="0">
              <a:solidFill>
                <a:schemeClr val="bg1"/>
              </a:solidFill>
            </a:endParaRPr>
          </a:p>
          <a:p>
            <a:pPr algn="ctr"/>
            <a:r>
              <a:rPr lang="en-GB" sz="900" b="1" dirty="0" smtClean="0"/>
              <a:t>www.sasview.org</a:t>
            </a:r>
            <a:endParaRPr lang="en-GB" sz="900" b="1" dirty="0"/>
          </a:p>
        </p:txBody>
      </p:sp>
      <p:sp>
        <p:nvSpPr>
          <p:cNvPr id="16" name="TextBox 15"/>
          <p:cNvSpPr txBox="1"/>
          <p:nvPr/>
        </p:nvSpPr>
        <p:spPr>
          <a:xfrm>
            <a:off x="1835700" y="4546677"/>
            <a:ext cx="1144309" cy="1138773"/>
          </a:xfrm>
          <a:prstGeom prst="rect">
            <a:avLst/>
          </a:prstGeom>
          <a:solidFill>
            <a:srgbClr val="FFC000"/>
          </a:solidFill>
          <a:ln w="19050">
            <a:solidFill>
              <a:schemeClr val="tx1"/>
            </a:solidFill>
          </a:ln>
        </p:spPr>
        <p:txBody>
          <a:bodyPr wrap="square" rtlCol="0">
            <a:spAutoFit/>
          </a:bodyPr>
          <a:lstStyle/>
          <a:p>
            <a:pPr algn="ctr"/>
            <a:r>
              <a:rPr lang="en-GB" b="1" dirty="0" smtClean="0">
                <a:solidFill>
                  <a:schemeClr val="bg1"/>
                </a:solidFill>
              </a:rPr>
              <a:t>ATSAS</a:t>
            </a:r>
          </a:p>
          <a:p>
            <a:pPr algn="ctr"/>
            <a:r>
              <a:rPr lang="en-GB" sz="1000" b="1" dirty="0" smtClean="0">
                <a:solidFill>
                  <a:schemeClr val="bg1"/>
                </a:solidFill>
              </a:rPr>
              <a:t>dummy atom / shape envelope modelling for biological systems</a:t>
            </a:r>
            <a:endParaRPr lang="en-GB" sz="1000" b="1" dirty="0">
              <a:solidFill>
                <a:schemeClr val="bg1"/>
              </a:solidFill>
            </a:endParaRPr>
          </a:p>
        </p:txBody>
      </p:sp>
      <p:sp>
        <p:nvSpPr>
          <p:cNvPr id="17" name="TextBox 16"/>
          <p:cNvSpPr txBox="1"/>
          <p:nvPr/>
        </p:nvSpPr>
        <p:spPr>
          <a:xfrm>
            <a:off x="6147656" y="4537799"/>
            <a:ext cx="1144309" cy="984885"/>
          </a:xfrm>
          <a:prstGeom prst="rect">
            <a:avLst/>
          </a:prstGeom>
          <a:solidFill>
            <a:srgbClr val="FFC000"/>
          </a:solidFill>
          <a:ln w="19050">
            <a:solidFill>
              <a:schemeClr val="tx1"/>
            </a:solidFill>
          </a:ln>
        </p:spPr>
        <p:txBody>
          <a:bodyPr wrap="square" rtlCol="0">
            <a:spAutoFit/>
          </a:bodyPr>
          <a:lstStyle/>
          <a:p>
            <a:pPr algn="ctr"/>
            <a:r>
              <a:rPr lang="en-GB" b="1" dirty="0" smtClean="0">
                <a:solidFill>
                  <a:schemeClr val="bg1"/>
                </a:solidFill>
              </a:rPr>
              <a:t>Other</a:t>
            </a:r>
          </a:p>
          <a:p>
            <a:pPr algn="ctr"/>
            <a:r>
              <a:rPr lang="en-GB" sz="1000" b="1" dirty="0" err="1" smtClean="0">
                <a:solidFill>
                  <a:schemeClr val="bg1"/>
                </a:solidFill>
              </a:rPr>
              <a:t>Eg</a:t>
            </a:r>
            <a:r>
              <a:rPr lang="en-GB" sz="1000" b="1" dirty="0" smtClean="0">
                <a:solidFill>
                  <a:schemeClr val="bg1"/>
                </a:solidFill>
              </a:rPr>
              <a:t>;</a:t>
            </a:r>
          </a:p>
          <a:p>
            <a:pPr algn="ctr"/>
            <a:r>
              <a:rPr lang="en-GB" sz="1000" b="1" dirty="0">
                <a:solidFill>
                  <a:schemeClr val="bg1"/>
                </a:solidFill>
              </a:rPr>
              <a:t>c</a:t>
            </a:r>
            <a:r>
              <a:rPr lang="en-GB" sz="1000" b="1" dirty="0" smtClean="0">
                <a:solidFill>
                  <a:schemeClr val="bg1"/>
                </a:solidFill>
              </a:rPr>
              <a:t>orrelation function analysis</a:t>
            </a:r>
            <a:endParaRPr lang="en-GB" sz="1000" b="1" dirty="0">
              <a:solidFill>
                <a:schemeClr val="bg1"/>
              </a:solidFill>
            </a:endParaRPr>
          </a:p>
        </p:txBody>
      </p:sp>
      <p:sp>
        <p:nvSpPr>
          <p:cNvPr id="18" name="Right Arrow 17"/>
          <p:cNvSpPr/>
          <p:nvPr/>
        </p:nvSpPr>
        <p:spPr>
          <a:xfrm rot="5400000">
            <a:off x="4487634" y="4009253"/>
            <a:ext cx="170158" cy="262468"/>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Brace 18"/>
          <p:cNvSpPr/>
          <p:nvPr/>
        </p:nvSpPr>
        <p:spPr>
          <a:xfrm rot="16200000" flipV="1">
            <a:off x="4394446" y="1588903"/>
            <a:ext cx="363985" cy="5761608"/>
          </a:xfrm>
          <a:prstGeom prst="righ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Curved Left Arrow 20"/>
          <p:cNvSpPr/>
          <p:nvPr/>
        </p:nvSpPr>
        <p:spPr>
          <a:xfrm>
            <a:off x="5794652" y="2239766"/>
            <a:ext cx="883578" cy="1787701"/>
          </a:xfrm>
          <a:prstGeom prst="curvedLeftArrow">
            <a:avLst/>
          </a:prstGeom>
          <a:solidFill>
            <a:srgbClr val="006600"/>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
        <p:nvSpPr>
          <p:cNvPr id="22" name="TextBox 21"/>
          <p:cNvSpPr txBox="1"/>
          <p:nvPr/>
        </p:nvSpPr>
        <p:spPr>
          <a:xfrm>
            <a:off x="6787680" y="2687215"/>
            <a:ext cx="1935911" cy="738664"/>
          </a:xfrm>
          <a:prstGeom prst="rect">
            <a:avLst/>
          </a:prstGeom>
          <a:solidFill>
            <a:srgbClr val="006600"/>
          </a:solidFill>
          <a:ln>
            <a:solidFill>
              <a:srgbClr val="92D050"/>
            </a:solidFill>
          </a:ln>
        </p:spPr>
        <p:txBody>
          <a:bodyPr wrap="square" rtlCol="0">
            <a:spAutoFit/>
          </a:bodyPr>
          <a:lstStyle/>
          <a:p>
            <a:pPr algn="ctr"/>
            <a:r>
              <a:rPr lang="en-GB" sz="1400" dirty="0" smtClean="0">
                <a:solidFill>
                  <a:schemeClr val="bg1"/>
                </a:solidFill>
              </a:rPr>
              <a:t>Mantid planning to implement ‘workflow processing’</a:t>
            </a:r>
            <a:endParaRPr lang="en-GB" sz="1400" dirty="0">
              <a:solidFill>
                <a:schemeClr val="bg1"/>
              </a:solidFill>
            </a:endParaRPr>
          </a:p>
        </p:txBody>
      </p:sp>
      <p:sp>
        <p:nvSpPr>
          <p:cNvPr id="23" name="TextBox 22"/>
          <p:cNvSpPr txBox="1"/>
          <p:nvPr/>
        </p:nvSpPr>
        <p:spPr>
          <a:xfrm>
            <a:off x="7457243" y="690668"/>
            <a:ext cx="1196093" cy="646331"/>
          </a:xfrm>
          <a:prstGeom prst="rect">
            <a:avLst/>
          </a:prstGeom>
          <a:solidFill>
            <a:srgbClr val="FF0000"/>
          </a:solidFill>
          <a:ln w="19050">
            <a:solidFill>
              <a:schemeClr val="tx1"/>
            </a:solidFill>
          </a:ln>
        </p:spPr>
        <p:txBody>
          <a:bodyPr wrap="square" rtlCol="0">
            <a:spAutoFit/>
          </a:bodyPr>
          <a:lstStyle/>
          <a:p>
            <a:pPr algn="ctr"/>
            <a:r>
              <a:rPr lang="en-GB" sz="1200" dirty="0" smtClean="0"/>
              <a:t>Multi-facility collaborations involving ISIS</a:t>
            </a:r>
            <a:endParaRPr lang="en-GB" sz="1200" dirty="0"/>
          </a:p>
        </p:txBody>
      </p:sp>
      <p:sp>
        <p:nvSpPr>
          <p:cNvPr id="27" name="Right Arrow 26"/>
          <p:cNvSpPr/>
          <p:nvPr/>
        </p:nvSpPr>
        <p:spPr>
          <a:xfrm>
            <a:off x="1699335" y="2111029"/>
            <a:ext cx="1629405" cy="439551"/>
          </a:xfrm>
          <a:prstGeom prst="rightArrow">
            <a:avLst/>
          </a:prstGeom>
          <a:solidFill>
            <a:srgbClr val="006600"/>
          </a:solid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237213" y="1845025"/>
            <a:ext cx="1180621" cy="954107"/>
          </a:xfrm>
          <a:prstGeom prst="rect">
            <a:avLst/>
          </a:prstGeom>
          <a:solidFill>
            <a:srgbClr val="FFC000"/>
          </a:solidFill>
          <a:ln w="12700">
            <a:solidFill>
              <a:schemeClr val="tx1"/>
            </a:solidFill>
          </a:ln>
        </p:spPr>
        <p:txBody>
          <a:bodyPr wrap="square" rtlCol="0">
            <a:spAutoFit/>
          </a:bodyPr>
          <a:lstStyle/>
          <a:p>
            <a:pPr algn="ctr"/>
            <a:r>
              <a:rPr lang="en-GB" sz="1400" dirty="0" smtClean="0"/>
              <a:t>Sample changer control script</a:t>
            </a:r>
            <a:endParaRPr lang="en-GB" sz="1400" dirty="0"/>
          </a:p>
        </p:txBody>
      </p:sp>
      <p:sp>
        <p:nvSpPr>
          <p:cNvPr id="28" name="Right Arrow 27"/>
          <p:cNvSpPr/>
          <p:nvPr/>
        </p:nvSpPr>
        <p:spPr>
          <a:xfrm rot="20496008">
            <a:off x="1489815" y="1308485"/>
            <a:ext cx="2591098" cy="439551"/>
          </a:xfrm>
          <a:prstGeom prst="rightArrow">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8528775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6" y="53268"/>
            <a:ext cx="6101615" cy="473935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92628" y="53268"/>
            <a:ext cx="2700000" cy="2100470"/>
          </a:xfrm>
          <a:prstGeom prst="rect">
            <a:avLst/>
          </a:prstGeom>
          <a:ln w="12700">
            <a:solidFill>
              <a:schemeClr val="tx1"/>
            </a:solidFill>
          </a:ln>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77074" y="3535961"/>
            <a:ext cx="2153944" cy="2095200"/>
          </a:xfrm>
          <a:prstGeom prst="rect">
            <a:avLst/>
          </a:prstGeom>
          <a:ln w="12700">
            <a:solidFill>
              <a:schemeClr val="tx1"/>
            </a:solidFill>
          </a:ln>
        </p:spPr>
      </p:pic>
      <p:pic>
        <p:nvPicPr>
          <p:cNvPr id="4" name="Picture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2628" y="2211418"/>
            <a:ext cx="2700000" cy="2008125"/>
          </a:xfrm>
          <a:prstGeom prst="rect">
            <a:avLst/>
          </a:prstGeom>
          <a:ln w="12700">
            <a:solidFill>
              <a:schemeClr val="tx1"/>
            </a:solidFill>
          </a:ln>
        </p:spPr>
      </p:pic>
      <p:cxnSp>
        <p:nvCxnSpPr>
          <p:cNvPr id="8" name="Straight Arrow Connector 7"/>
          <p:cNvCxnSpPr/>
          <p:nvPr/>
        </p:nvCxnSpPr>
        <p:spPr>
          <a:xfrm flipV="1">
            <a:off x="5166803" y="1526959"/>
            <a:ext cx="1562471" cy="42612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5504154" y="2246930"/>
            <a:ext cx="1225120" cy="21306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99337" y="3535961"/>
            <a:ext cx="2700000" cy="2096248"/>
          </a:xfrm>
          <a:prstGeom prst="rect">
            <a:avLst/>
          </a:prstGeom>
          <a:ln w="12700">
            <a:solidFill>
              <a:schemeClr val="tx1"/>
            </a:solidFill>
          </a:ln>
        </p:spPr>
      </p:pic>
      <p:cxnSp>
        <p:nvCxnSpPr>
          <p:cNvPr id="19" name="Straight Arrow Connector 18"/>
          <p:cNvCxnSpPr/>
          <p:nvPr/>
        </p:nvCxnSpPr>
        <p:spPr>
          <a:xfrm>
            <a:off x="5575177" y="2353462"/>
            <a:ext cx="62143" cy="146393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1100831" y="133165"/>
            <a:ext cx="284086" cy="124287"/>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2" name="Straight Arrow Connector 21"/>
          <p:cNvCxnSpPr>
            <a:stCxn id="20" idx="4"/>
          </p:cNvCxnSpPr>
          <p:nvPr/>
        </p:nvCxnSpPr>
        <p:spPr>
          <a:xfrm flipH="1">
            <a:off x="346229" y="257452"/>
            <a:ext cx="896645" cy="7723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539896" y="473477"/>
            <a:ext cx="284086" cy="124287"/>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p:cNvSpPr/>
          <p:nvPr/>
        </p:nvSpPr>
        <p:spPr>
          <a:xfrm>
            <a:off x="4541370" y="1451531"/>
            <a:ext cx="324000" cy="124287"/>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Box 24"/>
          <p:cNvSpPr txBox="1"/>
          <p:nvPr/>
        </p:nvSpPr>
        <p:spPr>
          <a:xfrm>
            <a:off x="7794610" y="142038"/>
            <a:ext cx="1258678" cy="261610"/>
          </a:xfrm>
          <a:prstGeom prst="rect">
            <a:avLst/>
          </a:prstGeom>
          <a:solidFill>
            <a:srgbClr val="FFC000"/>
          </a:solidFill>
          <a:ln w="19050">
            <a:solidFill>
              <a:schemeClr val="tx1"/>
            </a:solidFill>
          </a:ln>
        </p:spPr>
        <p:txBody>
          <a:bodyPr wrap="none" rtlCol="0">
            <a:spAutoFit/>
          </a:bodyPr>
          <a:lstStyle/>
          <a:p>
            <a:pPr algn="ctr"/>
            <a:r>
              <a:rPr lang="en-GB" sz="1100" dirty="0" smtClean="0"/>
              <a:t>‘Instrument View’</a:t>
            </a:r>
            <a:endParaRPr lang="en-GB" sz="1100" dirty="0"/>
          </a:p>
        </p:txBody>
      </p:sp>
      <p:sp>
        <p:nvSpPr>
          <p:cNvPr id="26" name="TextBox 25"/>
          <p:cNvSpPr txBox="1"/>
          <p:nvPr/>
        </p:nvSpPr>
        <p:spPr>
          <a:xfrm>
            <a:off x="7689560" y="2363757"/>
            <a:ext cx="1306768" cy="430887"/>
          </a:xfrm>
          <a:prstGeom prst="rect">
            <a:avLst/>
          </a:prstGeom>
          <a:solidFill>
            <a:srgbClr val="FFC000"/>
          </a:solidFill>
          <a:ln w="19050">
            <a:solidFill>
              <a:schemeClr val="tx1"/>
            </a:solidFill>
          </a:ln>
        </p:spPr>
        <p:txBody>
          <a:bodyPr wrap="none" rtlCol="0">
            <a:spAutoFit/>
          </a:bodyPr>
          <a:lstStyle/>
          <a:p>
            <a:pPr algn="ctr"/>
            <a:r>
              <a:rPr lang="en-GB" sz="1100" dirty="0" smtClean="0"/>
              <a:t>1D Reduced Data</a:t>
            </a:r>
          </a:p>
          <a:p>
            <a:pPr algn="ctr"/>
            <a:r>
              <a:rPr lang="en-GB" sz="1100" dirty="0" smtClean="0"/>
              <a:t>(radial average)</a:t>
            </a:r>
            <a:endParaRPr lang="en-GB" sz="1100" dirty="0"/>
          </a:p>
        </p:txBody>
      </p:sp>
      <p:sp>
        <p:nvSpPr>
          <p:cNvPr id="27" name="TextBox 26"/>
          <p:cNvSpPr txBox="1"/>
          <p:nvPr/>
        </p:nvSpPr>
        <p:spPr>
          <a:xfrm>
            <a:off x="5836902" y="5223851"/>
            <a:ext cx="1361270" cy="261610"/>
          </a:xfrm>
          <a:prstGeom prst="rect">
            <a:avLst/>
          </a:prstGeom>
          <a:solidFill>
            <a:srgbClr val="FFC000"/>
          </a:solidFill>
          <a:ln w="19050">
            <a:solidFill>
              <a:schemeClr val="tx1"/>
            </a:solidFill>
          </a:ln>
        </p:spPr>
        <p:txBody>
          <a:bodyPr wrap="none" rtlCol="0">
            <a:spAutoFit/>
          </a:bodyPr>
          <a:lstStyle/>
          <a:p>
            <a:pPr algn="ctr"/>
            <a:r>
              <a:rPr lang="en-GB" sz="1100" dirty="0" smtClean="0"/>
              <a:t>Transmission Data</a:t>
            </a:r>
            <a:endParaRPr lang="en-GB" sz="1100" dirty="0"/>
          </a:p>
        </p:txBody>
      </p:sp>
      <p:sp>
        <p:nvSpPr>
          <p:cNvPr id="28" name="TextBox 27"/>
          <p:cNvSpPr txBox="1"/>
          <p:nvPr/>
        </p:nvSpPr>
        <p:spPr>
          <a:xfrm>
            <a:off x="3034636" y="3677715"/>
            <a:ext cx="1306769" cy="261610"/>
          </a:xfrm>
          <a:prstGeom prst="rect">
            <a:avLst/>
          </a:prstGeom>
          <a:solidFill>
            <a:srgbClr val="FFC000"/>
          </a:solidFill>
          <a:ln w="19050">
            <a:solidFill>
              <a:schemeClr val="tx1"/>
            </a:solidFill>
          </a:ln>
        </p:spPr>
        <p:txBody>
          <a:bodyPr wrap="none" rtlCol="0">
            <a:spAutoFit/>
          </a:bodyPr>
          <a:lstStyle/>
          <a:p>
            <a:pPr algn="ctr"/>
            <a:r>
              <a:rPr lang="en-GB" sz="1100" dirty="0" smtClean="0"/>
              <a:t>2D Reduced Data</a:t>
            </a:r>
            <a:endParaRPr lang="en-GB" sz="1100" dirty="0"/>
          </a:p>
        </p:txBody>
      </p:sp>
      <p:sp>
        <p:nvSpPr>
          <p:cNvPr id="29" name="TextBox 28"/>
          <p:cNvSpPr txBox="1"/>
          <p:nvPr/>
        </p:nvSpPr>
        <p:spPr>
          <a:xfrm>
            <a:off x="1732818" y="710198"/>
            <a:ext cx="2666114" cy="246221"/>
          </a:xfrm>
          <a:prstGeom prst="rect">
            <a:avLst/>
          </a:prstGeom>
          <a:solidFill>
            <a:srgbClr val="FFC000"/>
          </a:solidFill>
          <a:ln w="19050">
            <a:solidFill>
              <a:schemeClr val="tx1"/>
            </a:solidFill>
          </a:ln>
        </p:spPr>
        <p:txBody>
          <a:bodyPr wrap="none" rtlCol="0">
            <a:spAutoFit/>
          </a:bodyPr>
          <a:lstStyle/>
          <a:p>
            <a:pPr algn="ctr"/>
            <a:r>
              <a:rPr lang="en-GB" sz="1000" dirty="0" smtClean="0"/>
              <a:t>functionality divided between multiple ‘tabs’</a:t>
            </a:r>
            <a:endParaRPr lang="en-GB" sz="1000" dirty="0"/>
          </a:p>
        </p:txBody>
      </p:sp>
      <p:sp>
        <p:nvSpPr>
          <p:cNvPr id="30" name="Oval 29"/>
          <p:cNvSpPr/>
          <p:nvPr/>
        </p:nvSpPr>
        <p:spPr>
          <a:xfrm>
            <a:off x="35509" y="239696"/>
            <a:ext cx="324000" cy="124287"/>
          </a:xfrm>
          <a:prstGeom prst="ellipse">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extBox 30"/>
          <p:cNvSpPr txBox="1"/>
          <p:nvPr/>
        </p:nvSpPr>
        <p:spPr>
          <a:xfrm>
            <a:off x="1729671" y="1408304"/>
            <a:ext cx="1112805" cy="246221"/>
          </a:xfrm>
          <a:prstGeom prst="rect">
            <a:avLst/>
          </a:prstGeom>
          <a:solidFill>
            <a:srgbClr val="FFC000"/>
          </a:solidFill>
          <a:ln w="19050">
            <a:solidFill>
              <a:schemeClr val="tx1"/>
            </a:solidFill>
          </a:ln>
        </p:spPr>
        <p:txBody>
          <a:bodyPr wrap="none" rtlCol="0">
            <a:spAutoFit/>
          </a:bodyPr>
          <a:lstStyle/>
          <a:p>
            <a:pPr algn="ctr"/>
            <a:r>
              <a:rPr lang="en-GB" sz="1000" dirty="0"/>
              <a:t>c</a:t>
            </a:r>
            <a:r>
              <a:rPr lang="en-GB" sz="1000" dirty="0" smtClean="0"/>
              <a:t>onfiguration file</a:t>
            </a:r>
            <a:endParaRPr lang="en-GB" sz="1000" dirty="0"/>
          </a:p>
        </p:txBody>
      </p:sp>
      <p:cxnSp>
        <p:nvCxnSpPr>
          <p:cNvPr id="33" name="Straight Arrow Connector 32"/>
          <p:cNvCxnSpPr>
            <a:stCxn id="29" idx="1"/>
          </p:cNvCxnSpPr>
          <p:nvPr/>
        </p:nvCxnSpPr>
        <p:spPr>
          <a:xfrm flipH="1">
            <a:off x="1571348" y="833309"/>
            <a:ext cx="161470" cy="338543"/>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flipV="1">
            <a:off x="1384917" y="1451531"/>
            <a:ext cx="308686" cy="7542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2612380" y="2992530"/>
            <a:ext cx="1782860" cy="246221"/>
          </a:xfrm>
          <a:prstGeom prst="rect">
            <a:avLst/>
          </a:prstGeom>
          <a:solidFill>
            <a:srgbClr val="FFC000"/>
          </a:solidFill>
          <a:ln w="19050">
            <a:solidFill>
              <a:schemeClr val="tx1"/>
            </a:solidFill>
          </a:ln>
        </p:spPr>
        <p:txBody>
          <a:bodyPr wrap="none" rtlCol="0">
            <a:spAutoFit/>
          </a:bodyPr>
          <a:lstStyle/>
          <a:p>
            <a:pPr algn="ctr"/>
            <a:r>
              <a:rPr lang="en-GB" sz="1000" dirty="0"/>
              <a:t>r</a:t>
            </a:r>
            <a:r>
              <a:rPr lang="en-GB" sz="1000" dirty="0" smtClean="0"/>
              <a:t>ange of output data formats</a:t>
            </a:r>
            <a:endParaRPr lang="en-GB" sz="1000" dirty="0"/>
          </a:p>
        </p:txBody>
      </p:sp>
      <p:sp>
        <p:nvSpPr>
          <p:cNvPr id="37" name="TextBox 36"/>
          <p:cNvSpPr txBox="1"/>
          <p:nvPr/>
        </p:nvSpPr>
        <p:spPr>
          <a:xfrm>
            <a:off x="57299" y="6285758"/>
            <a:ext cx="3018776" cy="523220"/>
          </a:xfrm>
          <a:prstGeom prst="rect">
            <a:avLst/>
          </a:prstGeom>
          <a:solidFill>
            <a:srgbClr val="7030A0"/>
          </a:solidFill>
          <a:ln w="19050">
            <a:solidFill>
              <a:schemeClr val="tx1"/>
            </a:solidFill>
          </a:ln>
        </p:spPr>
        <p:txBody>
          <a:bodyPr wrap="none" rtlCol="0">
            <a:spAutoFit/>
          </a:bodyPr>
          <a:lstStyle/>
          <a:p>
            <a:pPr algn="ctr"/>
            <a:r>
              <a:rPr lang="en-GB" sz="2800" b="1" dirty="0" smtClean="0">
                <a:solidFill>
                  <a:schemeClr val="bg1"/>
                </a:solidFill>
              </a:rPr>
              <a:t>Mantid for SANS</a:t>
            </a:r>
            <a:endParaRPr lang="en-GB" sz="2800" b="1" dirty="0">
              <a:solidFill>
                <a:schemeClr val="bg1"/>
              </a:solidFill>
            </a:endParaRPr>
          </a:p>
        </p:txBody>
      </p:sp>
      <p:sp>
        <p:nvSpPr>
          <p:cNvPr id="38" name="Oval 37"/>
          <p:cNvSpPr/>
          <p:nvPr/>
        </p:nvSpPr>
        <p:spPr>
          <a:xfrm>
            <a:off x="143191" y="1582100"/>
            <a:ext cx="957640" cy="246701"/>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TextBox 38"/>
          <p:cNvSpPr txBox="1"/>
          <p:nvPr/>
        </p:nvSpPr>
        <p:spPr>
          <a:xfrm>
            <a:off x="398272" y="3429000"/>
            <a:ext cx="1468672" cy="861774"/>
          </a:xfrm>
          <a:prstGeom prst="rect">
            <a:avLst/>
          </a:prstGeom>
          <a:solidFill>
            <a:srgbClr val="FFC000"/>
          </a:solidFill>
          <a:ln w="19050">
            <a:solidFill>
              <a:schemeClr val="tx1"/>
            </a:solidFill>
          </a:ln>
        </p:spPr>
        <p:txBody>
          <a:bodyPr wrap="none" rtlCol="0">
            <a:spAutoFit/>
          </a:bodyPr>
          <a:lstStyle/>
          <a:p>
            <a:pPr algn="ctr"/>
            <a:r>
              <a:rPr lang="en-GB" sz="1000" dirty="0"/>
              <a:t>o</a:t>
            </a:r>
            <a:r>
              <a:rPr lang="en-GB" sz="1000" dirty="0" smtClean="0"/>
              <a:t>ption to enter run</a:t>
            </a:r>
          </a:p>
          <a:p>
            <a:pPr algn="ctr"/>
            <a:r>
              <a:rPr lang="en-GB" sz="1000" dirty="0"/>
              <a:t>n</a:t>
            </a:r>
            <a:r>
              <a:rPr lang="en-GB" sz="1000" dirty="0" smtClean="0"/>
              <a:t>umbers interactively</a:t>
            </a:r>
          </a:p>
          <a:p>
            <a:pPr algn="ctr"/>
            <a:r>
              <a:rPr lang="en-GB" sz="1000" dirty="0" smtClean="0"/>
              <a:t>(as shown) or process</a:t>
            </a:r>
          </a:p>
          <a:p>
            <a:pPr algn="ctr"/>
            <a:r>
              <a:rPr lang="en-GB" sz="1000" dirty="0"/>
              <a:t>m</a:t>
            </a:r>
            <a:r>
              <a:rPr lang="en-GB" sz="1000" dirty="0" smtClean="0"/>
              <a:t>ultiple data sets from</a:t>
            </a:r>
          </a:p>
          <a:p>
            <a:pPr algn="ctr"/>
            <a:r>
              <a:rPr lang="en-GB" sz="1000" dirty="0" smtClean="0"/>
              <a:t>a spreadsheet list</a:t>
            </a:r>
            <a:endParaRPr lang="en-GB" sz="1000" dirty="0"/>
          </a:p>
        </p:txBody>
      </p:sp>
      <p:cxnSp>
        <p:nvCxnSpPr>
          <p:cNvPr id="41" name="Straight Arrow Connector 40"/>
          <p:cNvCxnSpPr>
            <a:stCxn id="39" idx="0"/>
          </p:cNvCxnSpPr>
          <p:nvPr/>
        </p:nvCxnSpPr>
        <p:spPr>
          <a:xfrm flipH="1" flipV="1">
            <a:off x="706170" y="1828801"/>
            <a:ext cx="426438" cy="1600199"/>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938383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27" y="51371"/>
            <a:ext cx="7119504" cy="5527496"/>
          </a:xfrm>
          <a:prstGeom prst="rect">
            <a:avLst/>
          </a:prstGeom>
        </p:spPr>
      </p:pic>
      <p:sp>
        <p:nvSpPr>
          <p:cNvPr id="4" name="TextBox 3"/>
          <p:cNvSpPr txBox="1"/>
          <p:nvPr/>
        </p:nvSpPr>
        <p:spPr>
          <a:xfrm>
            <a:off x="60671" y="6275484"/>
            <a:ext cx="1635319" cy="523220"/>
          </a:xfrm>
          <a:prstGeom prst="rect">
            <a:avLst/>
          </a:prstGeom>
          <a:solidFill>
            <a:srgbClr val="7030A0"/>
          </a:solidFill>
          <a:ln w="19050">
            <a:solidFill>
              <a:schemeClr val="tx1"/>
            </a:solidFill>
          </a:ln>
        </p:spPr>
        <p:txBody>
          <a:bodyPr wrap="none" rtlCol="0">
            <a:spAutoFit/>
          </a:bodyPr>
          <a:lstStyle/>
          <a:p>
            <a:pPr algn="ctr"/>
            <a:r>
              <a:rPr lang="en-GB" sz="2800" b="1" dirty="0" err="1" smtClean="0">
                <a:solidFill>
                  <a:schemeClr val="bg1"/>
                </a:solidFill>
              </a:rPr>
              <a:t>SasView</a:t>
            </a:r>
            <a:endParaRPr lang="en-GB" sz="2800" b="1" dirty="0">
              <a:solidFill>
                <a:schemeClr val="bg1"/>
              </a:solidFill>
            </a:endParaRPr>
          </a:p>
        </p:txBody>
      </p:sp>
      <p:sp>
        <p:nvSpPr>
          <p:cNvPr id="2" name="Oval 1"/>
          <p:cNvSpPr/>
          <p:nvPr/>
        </p:nvSpPr>
        <p:spPr>
          <a:xfrm>
            <a:off x="1634346" y="863029"/>
            <a:ext cx="1653385" cy="6883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p:cNvSpPr txBox="1"/>
          <p:nvPr/>
        </p:nvSpPr>
        <p:spPr>
          <a:xfrm>
            <a:off x="2201273" y="658649"/>
            <a:ext cx="1491114" cy="246221"/>
          </a:xfrm>
          <a:prstGeom prst="rect">
            <a:avLst/>
          </a:prstGeom>
          <a:solidFill>
            <a:srgbClr val="FFC000"/>
          </a:solidFill>
          <a:ln w="19050">
            <a:solidFill>
              <a:schemeClr val="tx1"/>
            </a:solidFill>
          </a:ln>
        </p:spPr>
        <p:txBody>
          <a:bodyPr wrap="none" rtlCol="0">
            <a:spAutoFit/>
          </a:bodyPr>
          <a:lstStyle/>
          <a:p>
            <a:pPr algn="ctr"/>
            <a:r>
              <a:rPr lang="en-GB" sz="1000" dirty="0"/>
              <a:t>e</a:t>
            </a:r>
            <a:r>
              <a:rPr lang="en-GB" sz="1000" dirty="0" smtClean="0"/>
              <a:t>xtensive model library</a:t>
            </a:r>
            <a:endParaRPr lang="en-GB" sz="1000" dirty="0"/>
          </a:p>
        </p:txBody>
      </p:sp>
      <p:sp>
        <p:nvSpPr>
          <p:cNvPr id="7" name="TextBox 6"/>
          <p:cNvSpPr txBox="1"/>
          <p:nvPr/>
        </p:nvSpPr>
        <p:spPr>
          <a:xfrm>
            <a:off x="3988277" y="645874"/>
            <a:ext cx="667169" cy="400110"/>
          </a:xfrm>
          <a:prstGeom prst="rect">
            <a:avLst/>
          </a:prstGeom>
          <a:solidFill>
            <a:srgbClr val="FFC000"/>
          </a:solidFill>
          <a:ln w="19050">
            <a:solidFill>
              <a:schemeClr val="tx1"/>
            </a:solidFill>
          </a:ln>
        </p:spPr>
        <p:txBody>
          <a:bodyPr wrap="none" rtlCol="0">
            <a:spAutoFit/>
          </a:bodyPr>
          <a:lstStyle/>
          <a:p>
            <a:pPr algn="ctr"/>
            <a:r>
              <a:rPr lang="en-GB" sz="1000" dirty="0" smtClean="0"/>
              <a:t>1D &amp; 2D</a:t>
            </a:r>
          </a:p>
          <a:p>
            <a:pPr algn="ctr"/>
            <a:r>
              <a:rPr lang="en-GB" sz="1000" dirty="0" smtClean="0"/>
              <a:t>fitting</a:t>
            </a:r>
            <a:endParaRPr lang="en-GB" sz="1000" dirty="0"/>
          </a:p>
        </p:txBody>
      </p:sp>
      <p:sp>
        <p:nvSpPr>
          <p:cNvPr id="8" name="Oval 7"/>
          <p:cNvSpPr/>
          <p:nvPr/>
        </p:nvSpPr>
        <p:spPr>
          <a:xfrm>
            <a:off x="1624071" y="2911012"/>
            <a:ext cx="1653385" cy="344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1624070" y="3792877"/>
            <a:ext cx="2557512" cy="3441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p:cNvSpPr txBox="1"/>
          <p:nvPr/>
        </p:nvSpPr>
        <p:spPr>
          <a:xfrm>
            <a:off x="7297369" y="768240"/>
            <a:ext cx="1741528" cy="4185761"/>
          </a:xfrm>
          <a:prstGeom prst="rect">
            <a:avLst/>
          </a:prstGeom>
          <a:solidFill>
            <a:srgbClr val="FFC000"/>
          </a:solidFill>
          <a:ln w="12700">
            <a:solidFill>
              <a:schemeClr val="tx1"/>
            </a:solidFill>
          </a:ln>
        </p:spPr>
        <p:txBody>
          <a:bodyPr wrap="square" rtlCol="0">
            <a:spAutoFit/>
          </a:bodyPr>
          <a:lstStyle/>
          <a:p>
            <a:r>
              <a:rPr lang="en-GB" sz="1400" dirty="0" smtClean="0"/>
              <a:t>Open source</a:t>
            </a:r>
          </a:p>
          <a:p>
            <a:endParaRPr lang="en-GB" sz="1400" dirty="0" smtClean="0"/>
          </a:p>
          <a:p>
            <a:r>
              <a:rPr lang="en-GB" sz="1400" dirty="0" smtClean="0"/>
              <a:t>Python / C++     (like Mantid)</a:t>
            </a:r>
          </a:p>
          <a:p>
            <a:endParaRPr lang="en-GB" sz="1400" dirty="0"/>
          </a:p>
          <a:p>
            <a:r>
              <a:rPr lang="en-GB" sz="1400" dirty="0" smtClean="0"/>
              <a:t>Multiple optimisers</a:t>
            </a:r>
          </a:p>
          <a:p>
            <a:endParaRPr lang="en-GB" sz="1400" dirty="0"/>
          </a:p>
          <a:p>
            <a:r>
              <a:rPr lang="en-GB" sz="1400" dirty="0" smtClean="0"/>
              <a:t>Nuclear &amp; magnetic scattering</a:t>
            </a:r>
          </a:p>
          <a:p>
            <a:endParaRPr lang="en-GB" sz="1400" dirty="0"/>
          </a:p>
          <a:p>
            <a:r>
              <a:rPr lang="en-GB" sz="1400" dirty="0" smtClean="0"/>
              <a:t>Developers from:</a:t>
            </a:r>
          </a:p>
          <a:p>
            <a:r>
              <a:rPr lang="en-GB" sz="1400" dirty="0" smtClean="0"/>
              <a:t>  NIST</a:t>
            </a:r>
          </a:p>
          <a:p>
            <a:r>
              <a:rPr lang="en-GB" sz="1400" dirty="0" smtClean="0"/>
              <a:t>  SNS  </a:t>
            </a:r>
          </a:p>
          <a:p>
            <a:r>
              <a:rPr lang="en-GB" sz="1400" dirty="0" smtClean="0"/>
              <a:t>  ISIS</a:t>
            </a:r>
          </a:p>
          <a:p>
            <a:r>
              <a:rPr lang="en-GB" sz="1400" dirty="0" smtClean="0"/>
              <a:t>  ESS</a:t>
            </a:r>
          </a:p>
          <a:p>
            <a:r>
              <a:rPr lang="en-GB" sz="1400" dirty="0" smtClean="0"/>
              <a:t>  ILL</a:t>
            </a:r>
          </a:p>
          <a:p>
            <a:r>
              <a:rPr lang="en-GB" sz="1400" dirty="0" smtClean="0"/>
              <a:t>  ANSTO</a:t>
            </a:r>
          </a:p>
          <a:p>
            <a:r>
              <a:rPr lang="en-GB" sz="1400" dirty="0" smtClean="0"/>
              <a:t>  TU Delft</a:t>
            </a:r>
          </a:p>
          <a:p>
            <a:r>
              <a:rPr lang="en-GB" sz="1400" dirty="0"/>
              <a:t> </a:t>
            </a:r>
            <a:r>
              <a:rPr lang="en-GB" sz="1400" dirty="0" smtClean="0"/>
              <a:t> more welcome!</a:t>
            </a:r>
            <a:endParaRPr lang="en-GB" sz="1400" dirty="0"/>
          </a:p>
        </p:txBody>
      </p:sp>
      <p:sp>
        <p:nvSpPr>
          <p:cNvPr id="11" name="TextBox 10"/>
          <p:cNvSpPr txBox="1"/>
          <p:nvPr/>
        </p:nvSpPr>
        <p:spPr>
          <a:xfrm>
            <a:off x="4933057" y="894764"/>
            <a:ext cx="686406" cy="246221"/>
          </a:xfrm>
          <a:prstGeom prst="rect">
            <a:avLst/>
          </a:prstGeom>
          <a:solidFill>
            <a:srgbClr val="FFC000"/>
          </a:solidFill>
          <a:ln w="19050">
            <a:solidFill>
              <a:schemeClr val="tx1"/>
            </a:solidFill>
          </a:ln>
        </p:spPr>
        <p:txBody>
          <a:bodyPr wrap="none" rtlCol="0">
            <a:spAutoFit/>
          </a:bodyPr>
          <a:lstStyle/>
          <a:p>
            <a:pPr algn="ctr"/>
            <a:r>
              <a:rPr lang="en-GB" sz="1000" dirty="0"/>
              <a:t>d</a:t>
            </a:r>
            <a:r>
              <a:rPr lang="en-GB" sz="1000" dirty="0" smtClean="0"/>
              <a:t>ata &amp; fit</a:t>
            </a:r>
            <a:endParaRPr lang="en-GB" sz="1000" dirty="0"/>
          </a:p>
        </p:txBody>
      </p:sp>
      <p:sp>
        <p:nvSpPr>
          <p:cNvPr id="14" name="TextBox 13"/>
          <p:cNvSpPr txBox="1"/>
          <p:nvPr/>
        </p:nvSpPr>
        <p:spPr>
          <a:xfrm>
            <a:off x="4890124" y="3449249"/>
            <a:ext cx="696024" cy="246221"/>
          </a:xfrm>
          <a:prstGeom prst="rect">
            <a:avLst/>
          </a:prstGeom>
          <a:solidFill>
            <a:srgbClr val="FFC000"/>
          </a:solidFill>
          <a:ln w="19050">
            <a:solidFill>
              <a:schemeClr val="tx1"/>
            </a:solidFill>
          </a:ln>
        </p:spPr>
        <p:txBody>
          <a:bodyPr wrap="none" rtlCol="0">
            <a:spAutoFit/>
          </a:bodyPr>
          <a:lstStyle/>
          <a:p>
            <a:pPr algn="ctr"/>
            <a:r>
              <a:rPr lang="en-GB" sz="1000" dirty="0" smtClean="0"/>
              <a:t>residuals</a:t>
            </a:r>
            <a:endParaRPr lang="en-GB" sz="1000" dirty="0"/>
          </a:p>
        </p:txBody>
      </p:sp>
      <p:sp>
        <p:nvSpPr>
          <p:cNvPr id="15" name="TextBox 14"/>
          <p:cNvSpPr txBox="1"/>
          <p:nvPr/>
        </p:nvSpPr>
        <p:spPr>
          <a:xfrm>
            <a:off x="3226407" y="4554220"/>
            <a:ext cx="1204177" cy="246221"/>
          </a:xfrm>
          <a:prstGeom prst="rect">
            <a:avLst/>
          </a:prstGeom>
          <a:solidFill>
            <a:srgbClr val="FFC000"/>
          </a:solidFill>
          <a:ln w="19050">
            <a:solidFill>
              <a:schemeClr val="tx1"/>
            </a:solidFill>
          </a:ln>
        </p:spPr>
        <p:txBody>
          <a:bodyPr wrap="none" rtlCol="0">
            <a:spAutoFit/>
          </a:bodyPr>
          <a:lstStyle/>
          <a:p>
            <a:pPr algn="ctr"/>
            <a:r>
              <a:rPr lang="en-GB" sz="1000" dirty="0"/>
              <a:t>c</a:t>
            </a:r>
            <a:r>
              <a:rPr lang="en-GB" sz="1000" dirty="0" smtClean="0"/>
              <a:t>ontrol of fit range</a:t>
            </a:r>
            <a:endParaRPr lang="en-GB" sz="1000" dirty="0"/>
          </a:p>
        </p:txBody>
      </p:sp>
      <p:sp>
        <p:nvSpPr>
          <p:cNvPr id="16" name="TextBox 15"/>
          <p:cNvSpPr txBox="1"/>
          <p:nvPr/>
        </p:nvSpPr>
        <p:spPr>
          <a:xfrm>
            <a:off x="1722081" y="3510851"/>
            <a:ext cx="1640194" cy="246221"/>
          </a:xfrm>
          <a:prstGeom prst="rect">
            <a:avLst/>
          </a:prstGeom>
          <a:solidFill>
            <a:srgbClr val="FFC000"/>
          </a:solidFill>
          <a:ln w="19050">
            <a:solidFill>
              <a:schemeClr val="tx1"/>
            </a:solidFill>
          </a:ln>
        </p:spPr>
        <p:txBody>
          <a:bodyPr wrap="none" rtlCol="0">
            <a:spAutoFit/>
          </a:bodyPr>
          <a:lstStyle/>
          <a:p>
            <a:pPr algn="ctr"/>
            <a:r>
              <a:rPr lang="en-GB" sz="1000" dirty="0" err="1"/>
              <a:t>p</a:t>
            </a:r>
            <a:r>
              <a:rPr lang="en-GB" sz="1000" dirty="0" err="1" smtClean="0"/>
              <a:t>olydispersity</a:t>
            </a:r>
            <a:r>
              <a:rPr lang="en-GB" sz="1000" dirty="0" smtClean="0"/>
              <a:t> &amp; smearing</a:t>
            </a:r>
            <a:endParaRPr lang="en-GB" sz="1000" dirty="0"/>
          </a:p>
        </p:txBody>
      </p:sp>
      <p:sp>
        <p:nvSpPr>
          <p:cNvPr id="17" name="TextBox 16"/>
          <p:cNvSpPr txBox="1"/>
          <p:nvPr/>
        </p:nvSpPr>
        <p:spPr>
          <a:xfrm>
            <a:off x="329145" y="4400332"/>
            <a:ext cx="1098378" cy="707886"/>
          </a:xfrm>
          <a:prstGeom prst="rect">
            <a:avLst/>
          </a:prstGeom>
          <a:solidFill>
            <a:srgbClr val="FFC000"/>
          </a:solidFill>
          <a:ln w="19050">
            <a:solidFill>
              <a:schemeClr val="tx1"/>
            </a:solidFill>
          </a:ln>
        </p:spPr>
        <p:txBody>
          <a:bodyPr wrap="none" rtlCol="0">
            <a:spAutoFit/>
          </a:bodyPr>
          <a:lstStyle/>
          <a:p>
            <a:pPr algn="ctr"/>
            <a:r>
              <a:rPr lang="en-GB" sz="1000" dirty="0"/>
              <a:t>i</a:t>
            </a:r>
            <a:r>
              <a:rPr lang="en-GB" sz="1000" dirty="0" smtClean="0"/>
              <a:t>ndividual,</a:t>
            </a:r>
          </a:p>
          <a:p>
            <a:pPr algn="ctr"/>
            <a:r>
              <a:rPr lang="en-GB" sz="1000" dirty="0"/>
              <a:t>s</a:t>
            </a:r>
            <a:r>
              <a:rPr lang="en-GB" sz="1000" dirty="0" smtClean="0"/>
              <a:t>imultaneous,</a:t>
            </a:r>
          </a:p>
          <a:p>
            <a:pPr algn="ctr"/>
            <a:r>
              <a:rPr lang="en-GB" sz="1000" dirty="0"/>
              <a:t>o</a:t>
            </a:r>
            <a:r>
              <a:rPr lang="en-GB" sz="1000" dirty="0" smtClean="0"/>
              <a:t>r batch modes </a:t>
            </a:r>
          </a:p>
          <a:p>
            <a:pPr algn="ctr"/>
            <a:r>
              <a:rPr lang="en-GB" sz="1000" dirty="0" smtClean="0"/>
              <a:t>of operation</a:t>
            </a:r>
            <a:endParaRPr lang="en-GB" sz="1000" dirty="0"/>
          </a:p>
        </p:txBody>
      </p:sp>
    </p:spTree>
    <p:extLst>
      <p:ext uri="{BB962C8B-B14F-4D97-AF65-F5344CB8AC3E}">
        <p14:creationId xmlns:p14="http://schemas.microsoft.com/office/powerpoint/2010/main" val="19997223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25514" y="62552"/>
            <a:ext cx="7704856" cy="5241360"/>
            <a:chOff x="179512" y="803303"/>
            <a:chExt cx="7704856" cy="524136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8112"/>
            <a:stretch/>
          </p:blipFill>
          <p:spPr bwMode="auto">
            <a:xfrm>
              <a:off x="179512" y="803303"/>
              <a:ext cx="7704856" cy="524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987824" y="4509120"/>
              <a:ext cx="4896544" cy="153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150" t="42428"/>
          <a:stretch/>
        </p:blipFill>
        <p:spPr bwMode="auto">
          <a:xfrm>
            <a:off x="4594440" y="2281580"/>
            <a:ext cx="4549560" cy="4509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2743200" y="2813037"/>
            <a:ext cx="1873624" cy="1837482"/>
          </a:xfrm>
          <a:custGeom>
            <a:avLst/>
            <a:gdLst>
              <a:gd name="connsiteX0" fmla="*/ 0 w 1873624"/>
              <a:gd name="connsiteY0" fmla="*/ 1588634 h 1837482"/>
              <a:gd name="connsiteX1" fmla="*/ 448235 w 1873624"/>
              <a:gd name="connsiteY1" fmla="*/ 1830681 h 1837482"/>
              <a:gd name="connsiteX2" fmla="*/ 950259 w 1873624"/>
              <a:gd name="connsiteY2" fmla="*/ 1705175 h 1837482"/>
              <a:gd name="connsiteX3" fmla="*/ 1299882 w 1873624"/>
              <a:gd name="connsiteY3" fmla="*/ 1059716 h 1837482"/>
              <a:gd name="connsiteX4" fmla="*/ 1407459 w 1873624"/>
              <a:gd name="connsiteY4" fmla="*/ 163245 h 1837482"/>
              <a:gd name="connsiteX5" fmla="*/ 1568824 w 1873624"/>
              <a:gd name="connsiteY5" fmla="*/ 1881 h 1837482"/>
              <a:gd name="connsiteX6" fmla="*/ 1873624 w 1873624"/>
              <a:gd name="connsiteY6" fmla="*/ 190139 h 1837482"/>
              <a:gd name="connsiteX7" fmla="*/ 1873624 w 1873624"/>
              <a:gd name="connsiteY7" fmla="*/ 190139 h 1837482"/>
              <a:gd name="connsiteX8" fmla="*/ 1873624 w 1873624"/>
              <a:gd name="connsiteY8" fmla="*/ 190139 h 1837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3624" h="1837482">
                <a:moveTo>
                  <a:pt x="0" y="1588634"/>
                </a:moveTo>
                <a:cubicBezTo>
                  <a:pt x="144929" y="1699946"/>
                  <a:pt x="289859" y="1811258"/>
                  <a:pt x="448235" y="1830681"/>
                </a:cubicBezTo>
                <a:cubicBezTo>
                  <a:pt x="606611" y="1850104"/>
                  <a:pt x="808318" y="1833669"/>
                  <a:pt x="950259" y="1705175"/>
                </a:cubicBezTo>
                <a:cubicBezTo>
                  <a:pt x="1092200" y="1576681"/>
                  <a:pt x="1223682" y="1316704"/>
                  <a:pt x="1299882" y="1059716"/>
                </a:cubicBezTo>
                <a:cubicBezTo>
                  <a:pt x="1376082" y="802728"/>
                  <a:pt x="1362635" y="339551"/>
                  <a:pt x="1407459" y="163245"/>
                </a:cubicBezTo>
                <a:cubicBezTo>
                  <a:pt x="1452283" y="-13061"/>
                  <a:pt x="1491130" y="-2601"/>
                  <a:pt x="1568824" y="1881"/>
                </a:cubicBezTo>
                <a:cubicBezTo>
                  <a:pt x="1646518" y="6363"/>
                  <a:pt x="1873624" y="190139"/>
                  <a:pt x="1873624" y="190139"/>
                </a:cubicBezTo>
                <a:lnTo>
                  <a:pt x="1873624" y="190139"/>
                </a:lnTo>
                <a:lnTo>
                  <a:pt x="1873624" y="190139"/>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14373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4634" y="692696"/>
            <a:ext cx="8917994" cy="6246768"/>
            <a:chOff x="179512" y="803303"/>
            <a:chExt cx="7704856" cy="524136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8112"/>
            <a:stretch/>
          </p:blipFill>
          <p:spPr bwMode="auto">
            <a:xfrm>
              <a:off x="179512" y="803303"/>
              <a:ext cx="7704856" cy="524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987824" y="4509120"/>
              <a:ext cx="4896544" cy="153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6150" t="42428"/>
          <a:stretch/>
        </p:blipFill>
        <p:spPr bwMode="auto">
          <a:xfrm>
            <a:off x="3610101" y="1349729"/>
            <a:ext cx="5557672" cy="5508271"/>
          </a:xfrm>
          <a:prstGeom prst="rect">
            <a:avLst/>
          </a:prstGeom>
          <a:noFill/>
          <a:ln w="25400">
            <a:solidFill>
              <a:schemeClr val="accent1">
                <a:lumMod val="5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98176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84634" y="692696"/>
            <a:ext cx="8917994" cy="6246768"/>
            <a:chOff x="179512" y="803303"/>
            <a:chExt cx="7704856" cy="524136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38112"/>
            <a:stretch/>
          </p:blipFill>
          <p:spPr bwMode="auto">
            <a:xfrm>
              <a:off x="179512" y="803303"/>
              <a:ext cx="7704856" cy="5241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2987824" y="4509120"/>
              <a:ext cx="4896544" cy="1535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2495265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122" name="Rectangle 32"/>
          <p:cNvSpPr>
            <a:spLocks noChangeArrowheads="1"/>
          </p:cNvSpPr>
          <p:nvPr/>
        </p:nvSpPr>
        <p:spPr bwMode="auto">
          <a:xfrm>
            <a:off x="1115616" y="5429250"/>
            <a:ext cx="1467247" cy="736054"/>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lstStyle/>
          <a:p>
            <a:pPr algn="ctr">
              <a:defRPr/>
            </a:pPr>
            <a:r>
              <a:rPr lang="en-GB" sz="1200" b="0">
                <a:latin typeface="Times New Roman" pitchFamily="18" charset="0"/>
              </a:rPr>
              <a:t>Future Instrument specific UI</a:t>
            </a:r>
            <a:endParaRPr lang="en-GB" b="0"/>
          </a:p>
        </p:txBody>
      </p:sp>
      <p:sp>
        <p:nvSpPr>
          <p:cNvPr id="44036" name="AutoShape 23"/>
          <p:cNvSpPr>
            <a:spLocks noChangeAspect="1" noChangeArrowheads="1"/>
          </p:cNvSpPr>
          <p:nvPr/>
        </p:nvSpPr>
        <p:spPr bwMode="auto">
          <a:xfrm>
            <a:off x="1042988" y="1196975"/>
            <a:ext cx="7056437" cy="4097338"/>
          </a:xfrm>
          <a:prstGeom prst="rect">
            <a:avLst/>
          </a:prstGeom>
          <a:noFill/>
          <a:ln w="9525">
            <a:noFill/>
            <a:miter lim="800000"/>
            <a:headEnd/>
            <a:tailEnd/>
          </a:ln>
        </p:spPr>
        <p:txBody>
          <a:bodyPr/>
          <a:lstStyle/>
          <a:p>
            <a:endParaRPr lang="en-GB"/>
          </a:p>
        </p:txBody>
      </p:sp>
      <p:sp>
        <p:nvSpPr>
          <p:cNvPr id="196632" name="Oval 24"/>
          <p:cNvSpPr>
            <a:spLocks noChangeArrowheads="1"/>
          </p:cNvSpPr>
          <p:nvPr/>
        </p:nvSpPr>
        <p:spPr bwMode="auto">
          <a:xfrm>
            <a:off x="3071802" y="1571612"/>
            <a:ext cx="3359001" cy="3000396"/>
          </a:xfrm>
          <a:prstGeom prst="ellipse">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2700000" scaled="1"/>
            <a:tileRect/>
          </a:gradFill>
          <a:ln w="9525">
            <a:noFill/>
            <a:round/>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pPr algn="ctr">
              <a:defRPr/>
            </a:pPr>
            <a:r>
              <a:rPr lang="en-GB" sz="2000" b="0" dirty="0">
                <a:latin typeface="Times New Roman" pitchFamily="18" charset="0"/>
              </a:rPr>
              <a:t>Mantid Framework</a:t>
            </a:r>
            <a:endParaRPr lang="en-GB" sz="2000" b="0" dirty="0"/>
          </a:p>
        </p:txBody>
      </p:sp>
      <p:sp>
        <p:nvSpPr>
          <p:cNvPr id="196633" name="Rectangle 25"/>
          <p:cNvSpPr>
            <a:spLocks noChangeArrowheads="1"/>
          </p:cNvSpPr>
          <p:nvPr/>
        </p:nvSpPr>
        <p:spPr bwMode="auto">
          <a:xfrm>
            <a:off x="395536" y="1460500"/>
            <a:ext cx="2090489" cy="1111250"/>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algn="ctr">
              <a:defRPr/>
            </a:pPr>
            <a:r>
              <a:rPr lang="en-GB" sz="1600" b="0" dirty="0" smtClean="0">
                <a:latin typeface="Times New Roman" pitchFamily="18" charset="0"/>
              </a:rPr>
              <a:t>Python</a:t>
            </a:r>
            <a:endParaRPr lang="en-GB" sz="1600" b="0" dirty="0">
              <a:latin typeface="Times New Roman" pitchFamily="18" charset="0"/>
            </a:endParaRPr>
          </a:p>
          <a:p>
            <a:pPr algn="ctr">
              <a:defRPr/>
            </a:pPr>
            <a:r>
              <a:rPr lang="en-GB" sz="1600" b="0" dirty="0">
                <a:latin typeface="Times New Roman" pitchFamily="18" charset="0"/>
              </a:rPr>
              <a:t>Command line &amp; Scripting interface</a:t>
            </a:r>
            <a:endParaRPr lang="en-GB" sz="1600" b="0" dirty="0"/>
          </a:p>
        </p:txBody>
      </p:sp>
      <p:sp>
        <p:nvSpPr>
          <p:cNvPr id="196634" name="Rectangle 26"/>
          <p:cNvSpPr>
            <a:spLocks noChangeArrowheads="1"/>
          </p:cNvSpPr>
          <p:nvPr/>
        </p:nvSpPr>
        <p:spPr bwMode="auto">
          <a:xfrm>
            <a:off x="755576" y="3386138"/>
            <a:ext cx="1730449" cy="76294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a:lstStyle/>
          <a:p>
            <a:pPr algn="ctr">
              <a:defRPr/>
            </a:pPr>
            <a:r>
              <a:rPr lang="en-GB" sz="1600" b="0" dirty="0" err="1">
                <a:latin typeface="Times New Roman" pitchFamily="18" charset="0"/>
              </a:rPr>
              <a:t>MantidPlot</a:t>
            </a:r>
            <a:r>
              <a:rPr lang="en-GB" sz="1600" b="0" dirty="0">
                <a:latin typeface="Times New Roman" pitchFamily="18" charset="0"/>
              </a:rPr>
              <a:t> Graphing  and analysis</a:t>
            </a:r>
            <a:endParaRPr lang="en-GB" sz="1600" b="0" dirty="0"/>
          </a:p>
        </p:txBody>
      </p:sp>
      <p:sp>
        <p:nvSpPr>
          <p:cNvPr id="196635" name="AutoShape 27"/>
          <p:cNvSpPr>
            <a:spLocks noChangeArrowheads="1"/>
          </p:cNvSpPr>
          <p:nvPr/>
        </p:nvSpPr>
        <p:spPr bwMode="auto">
          <a:xfrm>
            <a:off x="7715250" y="1782763"/>
            <a:ext cx="1168400" cy="1550987"/>
          </a:xfrm>
          <a:prstGeom prst="can">
            <a:avLst>
              <a:gd name="adj" fmla="val 33186"/>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a:defRPr/>
            </a:pPr>
            <a:r>
              <a:rPr lang="en-GB" sz="1400" b="0" dirty="0">
                <a:latin typeface="Times New Roman" pitchFamily="18" charset="0"/>
              </a:rPr>
              <a:t>RAW data files</a:t>
            </a:r>
            <a:endParaRPr lang="en-GB" sz="1400" b="0" dirty="0"/>
          </a:p>
        </p:txBody>
      </p:sp>
      <p:sp>
        <p:nvSpPr>
          <p:cNvPr id="196636" name="AutoShape 28"/>
          <p:cNvSpPr>
            <a:spLocks noChangeArrowheads="1"/>
          </p:cNvSpPr>
          <p:nvPr/>
        </p:nvSpPr>
        <p:spPr bwMode="auto">
          <a:xfrm>
            <a:off x="7715250" y="3500438"/>
            <a:ext cx="1168400" cy="1552575"/>
          </a:xfrm>
          <a:prstGeom prst="can">
            <a:avLst>
              <a:gd name="adj" fmla="val 33220"/>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a:defRPr/>
            </a:pPr>
            <a:r>
              <a:rPr lang="en-GB" sz="1400" b="0" dirty="0">
                <a:latin typeface="Times New Roman" pitchFamily="18" charset="0"/>
              </a:rPr>
              <a:t>NEXUS data files</a:t>
            </a:r>
            <a:endParaRPr lang="en-GB" sz="1400" b="0" dirty="0"/>
          </a:p>
        </p:txBody>
      </p:sp>
      <p:sp>
        <p:nvSpPr>
          <p:cNvPr id="44044" name="Line 29"/>
          <p:cNvSpPr>
            <a:spLocks noChangeShapeType="1"/>
          </p:cNvSpPr>
          <p:nvPr/>
        </p:nvSpPr>
        <p:spPr bwMode="auto">
          <a:xfrm flipH="1">
            <a:off x="6215063" y="2500313"/>
            <a:ext cx="1492250" cy="428625"/>
          </a:xfrm>
          <a:prstGeom prst="line">
            <a:avLst/>
          </a:prstGeom>
          <a:noFill/>
          <a:ln w="9525">
            <a:solidFill>
              <a:srgbClr val="000000"/>
            </a:solidFill>
            <a:round/>
            <a:headEnd/>
            <a:tailEnd type="triangle" w="med" len="med"/>
          </a:ln>
        </p:spPr>
        <p:txBody>
          <a:bodyPr/>
          <a:lstStyle/>
          <a:p>
            <a:endParaRPr lang="en-GB"/>
          </a:p>
        </p:txBody>
      </p:sp>
      <p:sp>
        <p:nvSpPr>
          <p:cNvPr id="44045" name="Line 30"/>
          <p:cNvSpPr>
            <a:spLocks noChangeShapeType="1"/>
          </p:cNvSpPr>
          <p:nvPr/>
        </p:nvSpPr>
        <p:spPr bwMode="auto">
          <a:xfrm flipH="1" flipV="1">
            <a:off x="6215063" y="3214688"/>
            <a:ext cx="1511300" cy="814387"/>
          </a:xfrm>
          <a:prstGeom prst="line">
            <a:avLst/>
          </a:prstGeom>
          <a:noFill/>
          <a:ln w="9525">
            <a:solidFill>
              <a:srgbClr val="000000"/>
            </a:solidFill>
            <a:round/>
            <a:headEnd type="triangle" w="med" len="med"/>
            <a:tailEnd type="triangle" w="med" len="med"/>
          </a:ln>
        </p:spPr>
        <p:txBody>
          <a:bodyPr/>
          <a:lstStyle/>
          <a:p>
            <a:endParaRPr lang="en-GB"/>
          </a:p>
        </p:txBody>
      </p:sp>
      <p:sp>
        <p:nvSpPr>
          <p:cNvPr id="44046" name="Line 31"/>
          <p:cNvSpPr>
            <a:spLocks noChangeShapeType="1"/>
          </p:cNvSpPr>
          <p:nvPr/>
        </p:nvSpPr>
        <p:spPr bwMode="auto">
          <a:xfrm>
            <a:off x="2476500" y="1771650"/>
            <a:ext cx="512763" cy="1011238"/>
          </a:xfrm>
          <a:prstGeom prst="line">
            <a:avLst/>
          </a:prstGeom>
          <a:noFill/>
          <a:ln w="9525">
            <a:solidFill>
              <a:srgbClr val="000000"/>
            </a:solidFill>
            <a:round/>
            <a:headEnd/>
            <a:tailEnd type="triangle" w="med" len="med"/>
          </a:ln>
        </p:spPr>
        <p:txBody>
          <a:bodyPr/>
          <a:lstStyle/>
          <a:p>
            <a:endParaRPr lang="en-GB"/>
          </a:p>
        </p:txBody>
      </p:sp>
      <p:sp>
        <p:nvSpPr>
          <p:cNvPr id="5135" name="Rectangle 32"/>
          <p:cNvSpPr>
            <a:spLocks noChangeArrowheads="1"/>
          </p:cNvSpPr>
          <p:nvPr/>
        </p:nvSpPr>
        <p:spPr bwMode="auto">
          <a:xfrm>
            <a:off x="1042988" y="5357812"/>
            <a:ext cx="1468437" cy="731837"/>
          </a:xfrm>
          <a:prstGeom prst="rect">
            <a:avLst/>
          </a:prstGeom>
          <a:ln>
            <a:headEnd/>
            <a:tailEnd/>
          </a:ln>
        </p:spPr>
        <p:style>
          <a:lnRef idx="2">
            <a:schemeClr val="accent6"/>
          </a:lnRef>
          <a:fillRef idx="1">
            <a:schemeClr val="lt1"/>
          </a:fillRef>
          <a:effectRef idx="0">
            <a:schemeClr val="accent6"/>
          </a:effectRef>
          <a:fontRef idx="minor">
            <a:schemeClr val="dk1"/>
          </a:fontRef>
        </p:style>
        <p:txBody>
          <a:bodyPr/>
          <a:lstStyle/>
          <a:p>
            <a:pPr algn="ctr">
              <a:defRPr/>
            </a:pPr>
            <a:r>
              <a:rPr lang="en-GB" sz="1400" b="0" dirty="0">
                <a:latin typeface="Times New Roman" pitchFamily="18" charset="0"/>
              </a:rPr>
              <a:t>Future Instrument specific UI</a:t>
            </a:r>
            <a:endParaRPr lang="en-GB" sz="1400" b="0" dirty="0"/>
          </a:p>
        </p:txBody>
      </p:sp>
      <p:sp>
        <p:nvSpPr>
          <p:cNvPr id="44048" name="Line 33"/>
          <p:cNvSpPr>
            <a:spLocks noChangeShapeType="1"/>
          </p:cNvSpPr>
          <p:nvPr/>
        </p:nvSpPr>
        <p:spPr bwMode="auto">
          <a:xfrm flipV="1">
            <a:off x="2503488" y="3155950"/>
            <a:ext cx="280987" cy="668338"/>
          </a:xfrm>
          <a:prstGeom prst="line">
            <a:avLst/>
          </a:prstGeom>
          <a:noFill/>
          <a:ln w="9525">
            <a:solidFill>
              <a:srgbClr val="000000"/>
            </a:solidFill>
            <a:round/>
            <a:headEnd type="triangle" w="med" len="med"/>
            <a:tailEnd type="triangle" w="med" len="med"/>
          </a:ln>
        </p:spPr>
        <p:txBody>
          <a:bodyPr/>
          <a:lstStyle/>
          <a:p>
            <a:endParaRPr lang="en-GB"/>
          </a:p>
        </p:txBody>
      </p:sp>
      <p:sp>
        <p:nvSpPr>
          <p:cNvPr id="44049" name="Line 34"/>
          <p:cNvSpPr>
            <a:spLocks noChangeShapeType="1"/>
          </p:cNvSpPr>
          <p:nvPr/>
        </p:nvSpPr>
        <p:spPr bwMode="auto">
          <a:xfrm flipV="1">
            <a:off x="2571750" y="3168650"/>
            <a:ext cx="358775" cy="2260600"/>
          </a:xfrm>
          <a:prstGeom prst="line">
            <a:avLst/>
          </a:prstGeom>
          <a:noFill/>
          <a:ln w="9525">
            <a:solidFill>
              <a:srgbClr val="000000"/>
            </a:solidFill>
            <a:round/>
            <a:headEnd/>
            <a:tailEnd type="triangle" w="med" len="med"/>
          </a:ln>
        </p:spPr>
        <p:txBody>
          <a:bodyPr/>
          <a:lstStyle/>
          <a:p>
            <a:endParaRPr lang="en-GB"/>
          </a:p>
        </p:txBody>
      </p:sp>
      <p:sp>
        <p:nvSpPr>
          <p:cNvPr id="196643" name="AutoShape 35"/>
          <p:cNvSpPr>
            <a:spLocks noChangeArrowheads="1"/>
          </p:cNvSpPr>
          <p:nvPr/>
        </p:nvSpPr>
        <p:spPr bwMode="auto">
          <a:xfrm>
            <a:off x="6418263" y="1254125"/>
            <a:ext cx="1168400" cy="1189038"/>
          </a:xfrm>
          <a:prstGeom prst="can">
            <a:avLst>
              <a:gd name="adj" fmla="val 25442"/>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a:defRPr/>
            </a:pPr>
            <a:r>
              <a:rPr lang="en-GB" sz="1400" b="0" dirty="0">
                <a:latin typeface="Times New Roman" pitchFamily="18" charset="0"/>
              </a:rPr>
              <a:t>Instrument log files</a:t>
            </a:r>
            <a:endParaRPr lang="en-GB" sz="1400" b="0" dirty="0"/>
          </a:p>
        </p:txBody>
      </p:sp>
      <p:sp>
        <p:nvSpPr>
          <p:cNvPr id="44051" name="Line 36"/>
          <p:cNvSpPr>
            <a:spLocks noChangeShapeType="1"/>
          </p:cNvSpPr>
          <p:nvPr/>
        </p:nvSpPr>
        <p:spPr bwMode="auto">
          <a:xfrm flipH="1">
            <a:off x="6143625" y="2357438"/>
            <a:ext cx="406400" cy="428625"/>
          </a:xfrm>
          <a:prstGeom prst="line">
            <a:avLst/>
          </a:prstGeom>
          <a:noFill/>
          <a:ln w="9525">
            <a:solidFill>
              <a:srgbClr val="000000"/>
            </a:solidFill>
            <a:round/>
            <a:headEnd/>
            <a:tailEnd type="triangle" w="med" len="med"/>
          </a:ln>
        </p:spPr>
        <p:txBody>
          <a:bodyPr/>
          <a:lstStyle/>
          <a:p>
            <a:endParaRPr lang="en-GB"/>
          </a:p>
        </p:txBody>
      </p:sp>
      <p:sp>
        <p:nvSpPr>
          <p:cNvPr id="196645" name="Rectangle 37"/>
          <p:cNvSpPr>
            <a:spLocks noChangeArrowheads="1"/>
          </p:cNvSpPr>
          <p:nvPr/>
        </p:nvSpPr>
        <p:spPr bwMode="auto">
          <a:xfrm>
            <a:off x="2746375" y="2782888"/>
            <a:ext cx="568325" cy="395287"/>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2700000" scaled="1"/>
            <a:tileRect/>
          </a:gradFill>
          <a:ln w="9525">
            <a:solidFill>
              <a:srgbClr val="000000"/>
            </a:solidFill>
            <a:miter lim="800000"/>
            <a:headEnd/>
            <a:tailEnd/>
          </a:ln>
        </p:spPr>
        <p:txBody>
          <a:bodyPr/>
          <a:lstStyle/>
          <a:p>
            <a:pPr>
              <a:defRPr/>
            </a:pPr>
            <a:r>
              <a:rPr lang="en-GB" sz="1200" b="0" dirty="0">
                <a:latin typeface="Times New Roman" pitchFamily="18" charset="0"/>
              </a:rPr>
              <a:t>API</a:t>
            </a:r>
            <a:endParaRPr lang="en-GB" b="0" dirty="0"/>
          </a:p>
        </p:txBody>
      </p:sp>
      <p:sp>
        <p:nvSpPr>
          <p:cNvPr id="196646" name="Rectangle 38"/>
          <p:cNvSpPr>
            <a:spLocks noChangeArrowheads="1"/>
          </p:cNvSpPr>
          <p:nvPr/>
        </p:nvSpPr>
        <p:spPr bwMode="auto">
          <a:xfrm>
            <a:off x="4929188" y="2786063"/>
            <a:ext cx="1285875" cy="642937"/>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2700000" scaled="1"/>
            <a:tileRect/>
          </a:gradFill>
          <a:ln w="9525">
            <a:solidFill>
              <a:srgbClr val="000000"/>
            </a:solidFill>
            <a:miter lim="800000"/>
            <a:headEnd/>
            <a:tailEnd/>
          </a:ln>
          <a:effectLst>
            <a:outerShdw blurRad="50800" dist="38100" dir="2700000" algn="tl" rotWithShape="0">
              <a:prstClr val="black">
                <a:alpha val="40000"/>
              </a:prstClr>
            </a:outerShdw>
          </a:effectLst>
        </p:spPr>
        <p:txBody>
          <a:bodyPr/>
          <a:lstStyle/>
          <a:p>
            <a:pPr algn="ctr">
              <a:defRPr/>
            </a:pPr>
            <a:r>
              <a:rPr lang="en-GB" b="0" dirty="0">
                <a:latin typeface="Times New Roman" pitchFamily="18" charset="0"/>
              </a:rPr>
              <a:t>Workspaces</a:t>
            </a:r>
            <a:endParaRPr lang="en-GB" sz="2800" b="0" dirty="0"/>
          </a:p>
        </p:txBody>
      </p:sp>
      <p:sp>
        <p:nvSpPr>
          <p:cNvPr id="196668" name="AutoShape 60"/>
          <p:cNvSpPr>
            <a:spLocks noChangeArrowheads="1"/>
          </p:cNvSpPr>
          <p:nvPr/>
        </p:nvSpPr>
        <p:spPr bwMode="auto">
          <a:xfrm>
            <a:off x="6359525" y="4422775"/>
            <a:ext cx="1168400" cy="1552575"/>
          </a:xfrm>
          <a:prstGeom prst="can">
            <a:avLst>
              <a:gd name="adj" fmla="val 33220"/>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gn="ctr">
              <a:defRPr/>
            </a:pPr>
            <a:r>
              <a:rPr lang="en-GB" sz="1400" b="0" dirty="0">
                <a:latin typeface="Times New Roman" pitchFamily="18" charset="0"/>
              </a:rPr>
              <a:t>DAE direct access</a:t>
            </a:r>
            <a:endParaRPr lang="en-GB" sz="1400" b="0" dirty="0"/>
          </a:p>
        </p:txBody>
      </p:sp>
      <p:sp>
        <p:nvSpPr>
          <p:cNvPr id="44057" name="Line 61"/>
          <p:cNvSpPr>
            <a:spLocks noChangeShapeType="1"/>
          </p:cNvSpPr>
          <p:nvPr/>
        </p:nvSpPr>
        <p:spPr bwMode="auto">
          <a:xfrm flipH="1" flipV="1">
            <a:off x="6215063" y="3286125"/>
            <a:ext cx="720725" cy="1150938"/>
          </a:xfrm>
          <a:prstGeom prst="line">
            <a:avLst/>
          </a:prstGeom>
          <a:noFill/>
          <a:ln w="9525">
            <a:solidFill>
              <a:srgbClr val="000000"/>
            </a:solidFill>
            <a:round/>
            <a:headEnd type="triangle" w="med" len="med"/>
            <a:tailEnd type="triangle" w="med" len="med"/>
          </a:ln>
        </p:spPr>
        <p:txBody>
          <a:bodyPr/>
          <a:lstStyle/>
          <a:p>
            <a:endParaRPr lang="en-GB"/>
          </a:p>
        </p:txBody>
      </p:sp>
      <p:sp>
        <p:nvSpPr>
          <p:cNvPr id="25" name="Rectangle 38"/>
          <p:cNvSpPr>
            <a:spLocks noChangeArrowheads="1"/>
          </p:cNvSpPr>
          <p:nvPr/>
        </p:nvSpPr>
        <p:spPr bwMode="auto">
          <a:xfrm>
            <a:off x="3429000" y="2786063"/>
            <a:ext cx="1285875" cy="642937"/>
          </a:xfrm>
          <a:prstGeom prst="rect">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2700000" scaled="1"/>
            <a:tileRect/>
          </a:gradFill>
          <a:ln w="9525">
            <a:solidFill>
              <a:srgbClr val="000000"/>
            </a:solidFill>
            <a:miter lim="800000"/>
            <a:headEnd/>
            <a:tailEnd/>
          </a:ln>
          <a:effectLst>
            <a:outerShdw blurRad="50800" dist="38100" dir="2700000" algn="tl" rotWithShape="0">
              <a:prstClr val="black">
                <a:alpha val="40000"/>
              </a:prstClr>
            </a:outerShdw>
          </a:effectLst>
        </p:spPr>
        <p:txBody>
          <a:bodyPr/>
          <a:lstStyle/>
          <a:p>
            <a:pPr algn="ctr">
              <a:defRPr/>
            </a:pPr>
            <a:r>
              <a:rPr lang="en-GB" b="0" dirty="0">
                <a:latin typeface="Times New Roman" pitchFamily="18" charset="0"/>
              </a:rPr>
              <a:t>Algorithms</a:t>
            </a:r>
            <a:endParaRPr lang="en-GB" sz="2800" b="0" dirty="0"/>
          </a:p>
        </p:txBody>
      </p:sp>
      <p:grpSp>
        <p:nvGrpSpPr>
          <p:cNvPr id="2" name="Group 37"/>
          <p:cNvGrpSpPr>
            <a:grpSpLocks/>
          </p:cNvGrpSpPr>
          <p:nvPr/>
        </p:nvGrpSpPr>
        <p:grpSpPr bwMode="auto">
          <a:xfrm>
            <a:off x="3357563" y="3286125"/>
            <a:ext cx="1390650" cy="720725"/>
            <a:chOff x="2928926" y="5072074"/>
            <a:chExt cx="1389980" cy="720095"/>
          </a:xfrm>
        </p:grpSpPr>
        <p:grpSp>
          <p:nvGrpSpPr>
            <p:cNvPr id="3" name="Group 36"/>
            <p:cNvGrpSpPr/>
            <p:nvPr/>
          </p:nvGrpSpPr>
          <p:grpSpPr>
            <a:xfrm>
              <a:off x="2928926" y="5072074"/>
              <a:ext cx="1389980" cy="720095"/>
              <a:chOff x="3000364" y="5000636"/>
              <a:chExt cx="1389980" cy="720095"/>
            </a:xfrm>
            <a:effectLst>
              <a:outerShdw blurRad="50800" dist="50800" dir="5400000" algn="ctr" rotWithShape="0">
                <a:srgbClr val="000000">
                  <a:alpha val="79000"/>
                </a:srgbClr>
              </a:outerShdw>
            </a:effectLst>
          </p:grpSpPr>
          <p:pic>
            <p:nvPicPr>
              <p:cNvPr id="35" name="Picture 34" descr="jigsaw.png"/>
              <p:cNvPicPr>
                <a:picLocks noChangeAspect="1"/>
              </p:cNvPicPr>
              <p:nvPr/>
            </p:nvPicPr>
            <p:blipFill>
              <a:blip r:embed="rId4" cstate="screen">
                <a:duotone>
                  <a:prstClr val="black"/>
                  <a:schemeClr val="accent1">
                    <a:tint val="45000"/>
                    <a:satMod val="400000"/>
                  </a:schemeClr>
                </a:duotone>
                <a:lum bright="-4000"/>
              </a:blip>
              <a:stretch>
                <a:fillRect/>
              </a:stretch>
            </p:blipFill>
            <p:spPr>
              <a:xfrm>
                <a:off x="3000364" y="5000636"/>
                <a:ext cx="857256" cy="720095"/>
              </a:xfrm>
              <a:prstGeom prst="rect">
                <a:avLst/>
              </a:prstGeom>
              <a:ln>
                <a:noFill/>
              </a:ln>
            </p:spPr>
          </p:pic>
          <p:pic>
            <p:nvPicPr>
              <p:cNvPr id="36" name="Picture 35" descr="jigsaw.png"/>
              <p:cNvPicPr>
                <a:picLocks noChangeAspect="1"/>
              </p:cNvPicPr>
              <p:nvPr/>
            </p:nvPicPr>
            <p:blipFill>
              <a:blip r:embed="rId4" cstate="screen">
                <a:duotone>
                  <a:prstClr val="black"/>
                  <a:schemeClr val="accent1">
                    <a:tint val="45000"/>
                    <a:satMod val="400000"/>
                  </a:schemeClr>
                </a:duotone>
                <a:lum bright="-4000"/>
              </a:blip>
              <a:stretch>
                <a:fillRect/>
              </a:stretch>
            </p:blipFill>
            <p:spPr>
              <a:xfrm>
                <a:off x="3533088" y="5000636"/>
                <a:ext cx="857256" cy="720095"/>
              </a:xfrm>
              <a:prstGeom prst="rect">
                <a:avLst/>
              </a:prstGeom>
              <a:ln>
                <a:noFill/>
              </a:ln>
            </p:spPr>
          </p:pic>
        </p:grpSp>
        <p:sp>
          <p:nvSpPr>
            <p:cNvPr id="26" name="Rectangle 39"/>
            <p:cNvSpPr>
              <a:spLocks noChangeArrowheads="1"/>
            </p:cNvSpPr>
            <p:nvPr/>
          </p:nvSpPr>
          <p:spPr bwMode="auto">
            <a:xfrm>
              <a:off x="2928926" y="5357574"/>
              <a:ext cx="1285255" cy="285500"/>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a:lstStyle/>
            <a:p>
              <a:pPr algn="ctr">
                <a:defRPr/>
              </a:pPr>
              <a:r>
                <a:rPr lang="en-GB" sz="1400" b="0" dirty="0">
                  <a:latin typeface="Times New Roman" pitchFamily="18" charset="0"/>
                </a:rPr>
                <a:t>User Defined</a:t>
              </a:r>
              <a:endParaRPr lang="en-GB" sz="1400" b="0" dirty="0"/>
            </a:p>
          </p:txBody>
        </p:sp>
      </p:grpSp>
      <p:grpSp>
        <p:nvGrpSpPr>
          <p:cNvPr id="4" name="Group 38"/>
          <p:cNvGrpSpPr>
            <a:grpSpLocks/>
          </p:cNvGrpSpPr>
          <p:nvPr/>
        </p:nvGrpSpPr>
        <p:grpSpPr bwMode="auto">
          <a:xfrm>
            <a:off x="4786313" y="3286125"/>
            <a:ext cx="1390650" cy="720725"/>
            <a:chOff x="2928926" y="5072074"/>
            <a:chExt cx="1389980" cy="720095"/>
          </a:xfrm>
        </p:grpSpPr>
        <p:grpSp>
          <p:nvGrpSpPr>
            <p:cNvPr id="5" name="Group 36"/>
            <p:cNvGrpSpPr/>
            <p:nvPr/>
          </p:nvGrpSpPr>
          <p:grpSpPr>
            <a:xfrm>
              <a:off x="2928926" y="5072074"/>
              <a:ext cx="1389980" cy="720095"/>
              <a:chOff x="3000364" y="5000636"/>
              <a:chExt cx="1389980" cy="720095"/>
            </a:xfrm>
            <a:effectLst>
              <a:outerShdw blurRad="50800" dist="50800" dir="5400000" algn="ctr" rotWithShape="0">
                <a:srgbClr val="000000">
                  <a:alpha val="79000"/>
                </a:srgbClr>
              </a:outerShdw>
            </a:effectLst>
          </p:grpSpPr>
          <p:pic>
            <p:nvPicPr>
              <p:cNvPr id="42" name="Picture 41" descr="jigsaw.png"/>
              <p:cNvPicPr>
                <a:picLocks noChangeAspect="1"/>
              </p:cNvPicPr>
              <p:nvPr/>
            </p:nvPicPr>
            <p:blipFill>
              <a:blip r:embed="rId4" cstate="screen">
                <a:duotone>
                  <a:prstClr val="black"/>
                  <a:schemeClr val="accent1">
                    <a:tint val="45000"/>
                    <a:satMod val="400000"/>
                  </a:schemeClr>
                </a:duotone>
                <a:lum bright="-4000"/>
              </a:blip>
              <a:stretch>
                <a:fillRect/>
              </a:stretch>
            </p:blipFill>
            <p:spPr>
              <a:xfrm>
                <a:off x="3000364" y="5000636"/>
                <a:ext cx="857256" cy="720095"/>
              </a:xfrm>
              <a:prstGeom prst="rect">
                <a:avLst/>
              </a:prstGeom>
              <a:ln>
                <a:noFill/>
              </a:ln>
            </p:spPr>
          </p:pic>
          <p:pic>
            <p:nvPicPr>
              <p:cNvPr id="43" name="Picture 42" descr="jigsaw.png"/>
              <p:cNvPicPr>
                <a:picLocks noChangeAspect="1"/>
              </p:cNvPicPr>
              <p:nvPr/>
            </p:nvPicPr>
            <p:blipFill>
              <a:blip r:embed="rId4" cstate="screen">
                <a:duotone>
                  <a:prstClr val="black"/>
                  <a:schemeClr val="accent1">
                    <a:tint val="45000"/>
                    <a:satMod val="400000"/>
                  </a:schemeClr>
                </a:duotone>
                <a:lum bright="-4000"/>
              </a:blip>
              <a:stretch>
                <a:fillRect/>
              </a:stretch>
            </p:blipFill>
            <p:spPr>
              <a:xfrm>
                <a:off x="3533088" y="5000636"/>
                <a:ext cx="857256" cy="720095"/>
              </a:xfrm>
              <a:prstGeom prst="rect">
                <a:avLst/>
              </a:prstGeom>
              <a:ln>
                <a:noFill/>
              </a:ln>
            </p:spPr>
          </p:pic>
        </p:grpSp>
        <p:sp>
          <p:nvSpPr>
            <p:cNvPr id="41" name="Rectangle 39"/>
            <p:cNvSpPr>
              <a:spLocks noChangeArrowheads="1"/>
            </p:cNvSpPr>
            <p:nvPr/>
          </p:nvSpPr>
          <p:spPr bwMode="auto">
            <a:xfrm>
              <a:off x="2928926" y="5357574"/>
              <a:ext cx="1285255" cy="285500"/>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a:lstStyle/>
            <a:p>
              <a:pPr algn="ctr">
                <a:defRPr/>
              </a:pPr>
              <a:r>
                <a:rPr lang="en-GB" sz="1400" b="0" dirty="0">
                  <a:latin typeface="Times New Roman" pitchFamily="18" charset="0"/>
                </a:rPr>
                <a:t>User Defined</a:t>
              </a:r>
              <a:endParaRPr lang="en-GB" sz="1400" b="0" dirty="0"/>
            </a:p>
          </p:txBody>
        </p:sp>
      </p:grpSp>
      <p:sp>
        <p:nvSpPr>
          <p:cNvPr id="37" name="Rectangle 27"/>
          <p:cNvSpPr>
            <a:spLocks noChangeArrowheads="1"/>
          </p:cNvSpPr>
          <p:nvPr/>
        </p:nvSpPr>
        <p:spPr bwMode="auto">
          <a:xfrm>
            <a:off x="1115616" y="-1"/>
            <a:ext cx="6932612" cy="811213"/>
          </a:xfrm>
          <a:prstGeom prst="rect">
            <a:avLst/>
          </a:prstGeom>
          <a:noFill/>
          <a:ln w="9525">
            <a:noFill/>
            <a:miter lim="800000"/>
            <a:headEnd/>
            <a:tailEnd/>
          </a:ln>
        </p:spPr>
        <p:txBody>
          <a:bodyPr anchor="ctr"/>
          <a:lstStyle/>
          <a:p>
            <a:pPr algn="ctr" defTabSz="762000"/>
            <a:r>
              <a:rPr lang="en-GB" sz="3200" b="1" dirty="0" smtClean="0">
                <a:solidFill>
                  <a:srgbClr val="000099"/>
                </a:solidFill>
              </a:rPr>
              <a:t>Architectural Design - Overview</a:t>
            </a:r>
            <a:endParaRPr lang="en-GB" sz="3200" b="1" dirty="0">
              <a:solidFill>
                <a:srgbClr val="000099"/>
              </a:solidFill>
            </a:endParaRPr>
          </a:p>
        </p:txBody>
      </p:sp>
    </p:spTree>
    <p:extLst>
      <p:ext uri="{BB962C8B-B14F-4D97-AF65-F5344CB8AC3E}">
        <p14:creationId xmlns:p14="http://schemas.microsoft.com/office/powerpoint/2010/main" val="37144181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900" decel="100000" fill="hold"/>
                                        <p:tgtEl>
                                          <p:spTgt spid="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560" y="476672"/>
            <a:ext cx="8745485" cy="975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065631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T:\TGP\talks\China June 2015\Talk\slides\800px-Instrument_view_GEM_and_scrip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764704"/>
            <a:ext cx="9036496" cy="508303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27"/>
          <p:cNvSpPr>
            <a:spLocks noChangeArrowheads="1"/>
          </p:cNvSpPr>
          <p:nvPr/>
        </p:nvSpPr>
        <p:spPr bwMode="auto">
          <a:xfrm>
            <a:off x="1115616" y="-1"/>
            <a:ext cx="6932612" cy="811213"/>
          </a:xfrm>
          <a:prstGeom prst="rect">
            <a:avLst/>
          </a:prstGeom>
          <a:noFill/>
          <a:ln w="9525">
            <a:noFill/>
            <a:miter lim="800000"/>
            <a:headEnd/>
            <a:tailEnd/>
          </a:ln>
        </p:spPr>
        <p:txBody>
          <a:bodyPr anchor="ctr"/>
          <a:lstStyle/>
          <a:p>
            <a:pPr algn="ctr" defTabSz="762000"/>
            <a:r>
              <a:rPr lang="en-GB" sz="3200" b="1" dirty="0" smtClean="0">
                <a:solidFill>
                  <a:srgbClr val="000099"/>
                </a:solidFill>
              </a:rPr>
              <a:t>What we can do: </a:t>
            </a:r>
            <a:r>
              <a:rPr lang="en-GB" sz="3200" b="1" dirty="0" err="1" smtClean="0">
                <a:solidFill>
                  <a:srgbClr val="000099"/>
                </a:solidFill>
              </a:rPr>
              <a:t>MantidPlot</a:t>
            </a:r>
            <a:endParaRPr lang="en-GB" sz="3200" b="1" dirty="0">
              <a:solidFill>
                <a:srgbClr val="000099"/>
              </a:solidFill>
            </a:endParaRPr>
          </a:p>
        </p:txBody>
      </p:sp>
    </p:spTree>
    <p:extLst>
      <p:ext uri="{BB962C8B-B14F-4D97-AF65-F5344CB8AC3E}">
        <p14:creationId xmlns:p14="http://schemas.microsoft.com/office/powerpoint/2010/main" val="402437002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107504" y="0"/>
            <a:ext cx="8856981" cy="836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GB" altLang="en-US" sz="2800" b="1" dirty="0" smtClean="0">
                <a:solidFill>
                  <a:srgbClr val="000099"/>
                </a:solidFill>
                <a:latin typeface="Arial" panose="020B0604020202020204" pitchFamily="34" charset="0"/>
                <a:cs typeface="Arial" panose="020B0604020202020204" pitchFamily="34" charset="0"/>
              </a:rPr>
              <a:t>QENS Data Reduction in </a:t>
            </a:r>
            <a:r>
              <a:rPr lang="en-GB" altLang="en-US" sz="2800" b="1" dirty="0" err="1" smtClean="0">
                <a:solidFill>
                  <a:srgbClr val="000099"/>
                </a:solidFill>
                <a:latin typeface="Arial" panose="020B0604020202020204" pitchFamily="34" charset="0"/>
                <a:cs typeface="Arial" panose="020B0604020202020204" pitchFamily="34" charset="0"/>
              </a:rPr>
              <a:t>Mantid</a:t>
            </a:r>
            <a:endParaRPr lang="en-GB" altLang="en-US" sz="2800" b="1" dirty="0" smtClean="0">
              <a:solidFill>
                <a:srgbClr val="000099"/>
              </a:solidFill>
              <a:latin typeface="Arial" panose="020B0604020202020204" pitchFamily="34" charset="0"/>
              <a:cs typeface="Arial" panose="020B0604020202020204"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46" y="968662"/>
            <a:ext cx="9036496" cy="5832650"/>
          </a:xfrm>
          <a:prstGeom prst="rect">
            <a:avLst/>
          </a:prstGeom>
          <a:solidFill>
            <a:schemeClr val="accent5">
              <a:lumMod val="90000"/>
              <a:alpha val="11000"/>
            </a:schemeClr>
          </a:solidFill>
        </p:spPr>
      </p:pic>
      <p:sp>
        <p:nvSpPr>
          <p:cNvPr id="4" name="TextBox 3"/>
          <p:cNvSpPr txBox="1"/>
          <p:nvPr/>
        </p:nvSpPr>
        <p:spPr>
          <a:xfrm>
            <a:off x="616156" y="1556792"/>
            <a:ext cx="1274708" cy="369332"/>
          </a:xfrm>
          <a:prstGeom prst="rect">
            <a:avLst/>
          </a:prstGeom>
          <a:solidFill>
            <a:srgbClr val="FFC000"/>
          </a:solidFill>
        </p:spPr>
        <p:txBody>
          <a:bodyPr wrap="none" rtlCol="0">
            <a:spAutoFit/>
          </a:bodyPr>
          <a:lstStyle/>
          <a:p>
            <a:r>
              <a:rPr lang="en-GB" dirty="0" smtClean="0"/>
              <a:t>Instrument</a:t>
            </a:r>
            <a:endParaRPr lang="en-GB" dirty="0"/>
          </a:p>
        </p:txBody>
      </p:sp>
      <p:sp>
        <p:nvSpPr>
          <p:cNvPr id="5" name="TextBox 4"/>
          <p:cNvSpPr txBox="1"/>
          <p:nvPr/>
        </p:nvSpPr>
        <p:spPr>
          <a:xfrm>
            <a:off x="2483768" y="1556792"/>
            <a:ext cx="1082348" cy="369332"/>
          </a:xfrm>
          <a:prstGeom prst="rect">
            <a:avLst/>
          </a:prstGeom>
          <a:solidFill>
            <a:srgbClr val="FFC000"/>
          </a:solidFill>
        </p:spPr>
        <p:txBody>
          <a:bodyPr wrap="none" rtlCol="0">
            <a:spAutoFit/>
          </a:bodyPr>
          <a:lstStyle/>
          <a:p>
            <a:r>
              <a:rPr lang="en-GB" dirty="0" smtClean="0"/>
              <a:t>Analyser</a:t>
            </a:r>
            <a:endParaRPr lang="en-GB" dirty="0"/>
          </a:p>
        </p:txBody>
      </p:sp>
      <p:sp>
        <p:nvSpPr>
          <p:cNvPr id="7" name="TextBox 6"/>
          <p:cNvSpPr txBox="1"/>
          <p:nvPr/>
        </p:nvSpPr>
        <p:spPr>
          <a:xfrm>
            <a:off x="3898640" y="1574344"/>
            <a:ext cx="1210588" cy="369332"/>
          </a:xfrm>
          <a:prstGeom prst="rect">
            <a:avLst/>
          </a:prstGeom>
          <a:solidFill>
            <a:srgbClr val="FFC000"/>
          </a:solidFill>
        </p:spPr>
        <p:txBody>
          <a:bodyPr wrap="none" rtlCol="0">
            <a:spAutoFit/>
          </a:bodyPr>
          <a:lstStyle/>
          <a:p>
            <a:r>
              <a:rPr lang="en-GB" dirty="0" smtClean="0"/>
              <a:t>Reflection</a:t>
            </a:r>
            <a:endParaRPr lang="en-GB" dirty="0"/>
          </a:p>
        </p:txBody>
      </p:sp>
      <p:cxnSp>
        <p:nvCxnSpPr>
          <p:cNvPr id="8" name="Straight Arrow Connector 7"/>
          <p:cNvCxnSpPr/>
          <p:nvPr/>
        </p:nvCxnSpPr>
        <p:spPr>
          <a:xfrm flipH="1">
            <a:off x="323528" y="1876082"/>
            <a:ext cx="636846" cy="513956"/>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1619672" y="1869448"/>
            <a:ext cx="857779" cy="52059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771800" y="1943676"/>
            <a:ext cx="1238072" cy="44636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48561" y="4869160"/>
            <a:ext cx="1172116" cy="369332"/>
          </a:xfrm>
          <a:prstGeom prst="rect">
            <a:avLst/>
          </a:prstGeom>
          <a:solidFill>
            <a:srgbClr val="FFC000"/>
          </a:solidFill>
        </p:spPr>
        <p:txBody>
          <a:bodyPr wrap="none" rtlCol="0">
            <a:spAutoFit/>
          </a:bodyPr>
          <a:lstStyle/>
          <a:p>
            <a:r>
              <a:rPr lang="en-GB" dirty="0" smtClean="0"/>
              <a:t>Detectors</a:t>
            </a:r>
            <a:endParaRPr lang="en-GB" dirty="0"/>
          </a:p>
        </p:txBody>
      </p:sp>
      <p:cxnSp>
        <p:nvCxnSpPr>
          <p:cNvPr id="14" name="Straight Arrow Connector 13"/>
          <p:cNvCxnSpPr/>
          <p:nvPr/>
        </p:nvCxnSpPr>
        <p:spPr>
          <a:xfrm flipH="1" flipV="1">
            <a:off x="1890864" y="4437110"/>
            <a:ext cx="586586" cy="43205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V="1">
            <a:off x="2771800" y="4293096"/>
            <a:ext cx="253142" cy="576066"/>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1416431" y="3212976"/>
            <a:ext cx="1548244" cy="369332"/>
          </a:xfrm>
          <a:prstGeom prst="rect">
            <a:avLst/>
          </a:prstGeom>
          <a:solidFill>
            <a:srgbClr val="FFC000"/>
          </a:solidFill>
        </p:spPr>
        <p:txBody>
          <a:bodyPr wrap="none" rtlCol="0">
            <a:spAutoFit/>
          </a:bodyPr>
          <a:lstStyle/>
          <a:p>
            <a:r>
              <a:rPr lang="en-GB" dirty="0" smtClean="0"/>
              <a:t>Transmission</a:t>
            </a:r>
            <a:endParaRPr lang="en-GB" dirty="0"/>
          </a:p>
        </p:txBody>
      </p:sp>
      <p:cxnSp>
        <p:nvCxnSpPr>
          <p:cNvPr id="30" name="Straight Arrow Connector 29"/>
          <p:cNvCxnSpPr/>
          <p:nvPr/>
        </p:nvCxnSpPr>
        <p:spPr>
          <a:xfrm flipH="1" flipV="1">
            <a:off x="1755268" y="2564904"/>
            <a:ext cx="428889" cy="64807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12665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Content Placeholder 2"/>
          <p:cNvSpPr>
            <a:spLocks noGrp="1"/>
          </p:cNvSpPr>
          <p:nvPr>
            <p:ph idx="1"/>
          </p:nvPr>
        </p:nvSpPr>
        <p:spPr>
          <a:xfrm>
            <a:off x="467122" y="1124744"/>
            <a:ext cx="8229600" cy="4205288"/>
          </a:xfrm>
        </p:spPr>
        <p:txBody>
          <a:bodyPr/>
          <a:lstStyle/>
          <a:p>
            <a:r>
              <a:rPr lang="en-GB" sz="2400" b="1" dirty="0" smtClean="0">
                <a:solidFill>
                  <a:srgbClr val="000099"/>
                </a:solidFill>
                <a:latin typeface="Arial" panose="020B0604020202020204" pitchFamily="34" charset="0"/>
                <a:cs typeface="Arial" panose="020B0604020202020204" pitchFamily="34" charset="0"/>
              </a:rPr>
              <a:t>Instrument independence</a:t>
            </a:r>
          </a:p>
          <a:p>
            <a:pPr lvl="1"/>
            <a:r>
              <a:rPr lang="en-GB" sz="2000" dirty="0" smtClean="0">
                <a:solidFill>
                  <a:srgbClr val="000099"/>
                </a:solidFill>
                <a:latin typeface="Arial" panose="020B0604020202020204" pitchFamily="34" charset="0"/>
                <a:cs typeface="Arial" panose="020B0604020202020204" pitchFamily="34" charset="0"/>
              </a:rPr>
              <a:t>Virtual instrument defined</a:t>
            </a:r>
          </a:p>
          <a:p>
            <a:pPr lvl="2"/>
            <a:r>
              <a:rPr lang="en-GB" sz="1800" dirty="0" smtClean="0">
                <a:solidFill>
                  <a:srgbClr val="000099"/>
                </a:solidFill>
                <a:latin typeface="Arial" panose="020B0604020202020204" pitchFamily="34" charset="0"/>
                <a:cs typeface="Arial" panose="020B0604020202020204" pitchFamily="34" charset="0"/>
              </a:rPr>
              <a:t>Loaded from xml definition</a:t>
            </a:r>
          </a:p>
          <a:p>
            <a:pPr lvl="3"/>
            <a:r>
              <a:rPr lang="en-GB" sz="1600" dirty="0" smtClean="0">
                <a:solidFill>
                  <a:srgbClr val="000099"/>
                </a:solidFill>
                <a:latin typeface="Arial" panose="020B0604020202020204" pitchFamily="34" charset="0"/>
                <a:cs typeface="Arial" panose="020B0604020202020204" pitchFamily="34" charset="0"/>
              </a:rPr>
              <a:t>Location, rotation and shape of every pixel</a:t>
            </a:r>
          </a:p>
          <a:p>
            <a:pPr lvl="3"/>
            <a:r>
              <a:rPr lang="en-GB" sz="1600" dirty="0" smtClean="0">
                <a:solidFill>
                  <a:srgbClr val="000099"/>
                </a:solidFill>
                <a:latin typeface="Arial" panose="020B0604020202020204" pitchFamily="34" charset="0"/>
                <a:cs typeface="Arial" panose="020B0604020202020204" pitchFamily="34" charset="0"/>
              </a:rPr>
              <a:t>Sample</a:t>
            </a:r>
          </a:p>
          <a:p>
            <a:pPr lvl="3"/>
            <a:r>
              <a:rPr lang="en-GB" sz="1600" dirty="0" smtClean="0">
                <a:solidFill>
                  <a:srgbClr val="000099"/>
                </a:solidFill>
                <a:latin typeface="Arial" panose="020B0604020202020204" pitchFamily="34" charset="0"/>
                <a:cs typeface="Arial" panose="020B0604020202020204" pitchFamily="34" charset="0"/>
              </a:rPr>
              <a:t>Source</a:t>
            </a:r>
          </a:p>
          <a:p>
            <a:r>
              <a:rPr lang="en-GB" sz="2400" b="1" dirty="0" smtClean="0">
                <a:solidFill>
                  <a:srgbClr val="000099"/>
                </a:solidFill>
                <a:latin typeface="Arial" panose="020B0604020202020204" pitchFamily="34" charset="0"/>
                <a:cs typeface="Arial" panose="020B0604020202020204" pitchFamily="34" charset="0"/>
              </a:rPr>
              <a:t>Technique independence</a:t>
            </a:r>
          </a:p>
          <a:p>
            <a:pPr lvl="1"/>
            <a:r>
              <a:rPr lang="en-GB" sz="2000" dirty="0" smtClean="0">
                <a:solidFill>
                  <a:srgbClr val="000099"/>
                </a:solidFill>
                <a:latin typeface="Arial" panose="020B0604020202020204" pitchFamily="34" charset="0"/>
                <a:cs typeface="Arial" panose="020B0604020202020204" pitchFamily="34" charset="0"/>
              </a:rPr>
              <a:t>Algorithms</a:t>
            </a:r>
          </a:p>
          <a:p>
            <a:pPr lvl="2"/>
            <a:r>
              <a:rPr lang="en-GB" sz="1800" dirty="0" smtClean="0">
                <a:solidFill>
                  <a:srgbClr val="000099"/>
                </a:solidFill>
                <a:latin typeface="Arial" panose="020B0604020202020204" pitchFamily="34" charset="0"/>
                <a:cs typeface="Arial" panose="020B0604020202020204" pitchFamily="34" charset="0"/>
              </a:rPr>
              <a:t>Unit Reduction and analysis steps</a:t>
            </a:r>
          </a:p>
          <a:p>
            <a:pPr lvl="1"/>
            <a:r>
              <a:rPr lang="en-GB" sz="2000" dirty="0" smtClean="0">
                <a:solidFill>
                  <a:srgbClr val="000099"/>
                </a:solidFill>
                <a:latin typeface="Arial" panose="020B0604020202020204" pitchFamily="34" charset="0"/>
                <a:cs typeface="Arial" panose="020B0604020202020204" pitchFamily="34" charset="0"/>
              </a:rPr>
              <a:t>Workflow scripts / Algorithms</a:t>
            </a:r>
          </a:p>
          <a:p>
            <a:pPr lvl="2"/>
            <a:r>
              <a:rPr lang="en-GB" sz="1800" dirty="0" smtClean="0">
                <a:solidFill>
                  <a:srgbClr val="000099"/>
                </a:solidFill>
                <a:latin typeface="Arial" panose="020B0604020202020204" pitchFamily="34" charset="0"/>
                <a:cs typeface="Arial" panose="020B0604020202020204" pitchFamily="34" charset="0"/>
              </a:rPr>
              <a:t>Chain algorithms to perform a reduction workflow</a:t>
            </a:r>
          </a:p>
        </p:txBody>
      </p:sp>
      <p:pic>
        <p:nvPicPr>
          <p:cNvPr id="20484" name="Picture 2" descr="http://patdollard.com/wp-content/uploads/2009/05/flexibility.jpg"/>
          <p:cNvPicPr>
            <a:picLocks noChangeAspect="1" noChangeArrowheads="1"/>
          </p:cNvPicPr>
          <p:nvPr/>
        </p:nvPicPr>
        <p:blipFill>
          <a:blip r:embed="rId3" cstate="screen"/>
          <a:srcRect/>
          <a:stretch>
            <a:fillRect/>
          </a:stretch>
        </p:blipFill>
        <p:spPr bwMode="auto">
          <a:xfrm>
            <a:off x="6443663" y="1124744"/>
            <a:ext cx="2180744" cy="2348706"/>
          </a:xfrm>
          <a:prstGeom prst="rect">
            <a:avLst/>
          </a:prstGeom>
          <a:noFill/>
          <a:ln w="9525">
            <a:noFill/>
            <a:miter lim="800000"/>
            <a:headEnd/>
            <a:tailEnd/>
          </a:ln>
        </p:spPr>
      </p:pic>
      <p:sp>
        <p:nvSpPr>
          <p:cNvPr id="6" name="Rectangle 27"/>
          <p:cNvSpPr>
            <a:spLocks noChangeArrowheads="1"/>
          </p:cNvSpPr>
          <p:nvPr/>
        </p:nvSpPr>
        <p:spPr bwMode="auto">
          <a:xfrm>
            <a:off x="1115616" y="-1"/>
            <a:ext cx="6932612" cy="811213"/>
          </a:xfrm>
          <a:prstGeom prst="rect">
            <a:avLst/>
          </a:prstGeom>
          <a:noFill/>
          <a:ln w="9525">
            <a:noFill/>
            <a:miter lim="800000"/>
            <a:headEnd/>
            <a:tailEnd/>
          </a:ln>
        </p:spPr>
        <p:txBody>
          <a:bodyPr anchor="ctr"/>
          <a:lstStyle/>
          <a:p>
            <a:pPr algn="ctr" defTabSz="762000"/>
            <a:r>
              <a:rPr lang="en-GB" sz="3200" b="1" dirty="0" smtClean="0">
                <a:solidFill>
                  <a:srgbClr val="000099"/>
                </a:solidFill>
              </a:rPr>
              <a:t>Flexibility - Framework</a:t>
            </a:r>
            <a:endParaRPr lang="en-GB" sz="3200" b="1" dirty="0">
              <a:solidFill>
                <a:srgbClr val="000099"/>
              </a:solidFill>
            </a:endParaRPr>
          </a:p>
        </p:txBody>
      </p:sp>
      <p:pic>
        <p:nvPicPr>
          <p:cNvPr id="7"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2842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113252110"/>
              </p:ext>
            </p:extLst>
          </p:nvPr>
        </p:nvGraphicFramePr>
        <p:xfrm>
          <a:off x="179512" y="1268760"/>
          <a:ext cx="8795320" cy="42052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6" name="Straight Connector 5"/>
          <p:cNvCxnSpPr/>
          <p:nvPr/>
        </p:nvCxnSpPr>
        <p:spPr bwMode="auto">
          <a:xfrm>
            <a:off x="107504" y="4077072"/>
            <a:ext cx="8928992" cy="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bwMode="auto">
          <a:xfrm>
            <a:off x="107504" y="2636912"/>
            <a:ext cx="8928992" cy="0"/>
          </a:xfrm>
          <a:prstGeom prst="line">
            <a:avLst/>
          </a:prstGeom>
          <a:ln>
            <a:headEnd type="none" w="med" len="med"/>
            <a:tailEnd type="none" w="med" len="med"/>
          </a:ln>
        </p:spPr>
        <p:style>
          <a:lnRef idx="2">
            <a:schemeClr val="accent6"/>
          </a:lnRef>
          <a:fillRef idx="0">
            <a:schemeClr val="accent6"/>
          </a:fillRef>
          <a:effectRef idx="1">
            <a:schemeClr val="accent6"/>
          </a:effectRef>
          <a:fontRef idx="minor">
            <a:schemeClr val="tx1"/>
          </a:fontRef>
        </p:style>
      </p:cxnSp>
      <p:sp>
        <p:nvSpPr>
          <p:cNvPr id="8" name="Rectangle 27"/>
          <p:cNvSpPr>
            <a:spLocks noChangeArrowheads="1"/>
          </p:cNvSpPr>
          <p:nvPr/>
        </p:nvSpPr>
        <p:spPr bwMode="auto">
          <a:xfrm>
            <a:off x="1115616" y="-1"/>
            <a:ext cx="6932612" cy="811213"/>
          </a:xfrm>
          <a:prstGeom prst="rect">
            <a:avLst/>
          </a:prstGeom>
          <a:noFill/>
          <a:ln w="9525">
            <a:noFill/>
            <a:miter lim="800000"/>
            <a:headEnd/>
            <a:tailEnd/>
          </a:ln>
        </p:spPr>
        <p:txBody>
          <a:bodyPr anchor="ctr"/>
          <a:lstStyle/>
          <a:p>
            <a:pPr algn="ctr" defTabSz="762000"/>
            <a:r>
              <a:rPr lang="en-GB" sz="3200" b="1" dirty="0" smtClean="0">
                <a:solidFill>
                  <a:srgbClr val="000099"/>
                </a:solidFill>
              </a:rPr>
              <a:t>Flexibility – Plug in extensions</a:t>
            </a:r>
            <a:endParaRPr lang="en-GB" sz="3200" b="1" dirty="0">
              <a:solidFill>
                <a:srgbClr val="000099"/>
              </a:solidFill>
            </a:endParaRPr>
          </a:p>
        </p:txBody>
      </p:sp>
      <p:pic>
        <p:nvPicPr>
          <p:cNvPr id="9" name="Picture 2"/>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41657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45693" y="1052736"/>
            <a:ext cx="8229600" cy="4205288"/>
          </a:xfrm>
        </p:spPr>
        <p:txBody>
          <a:bodyPr/>
          <a:lstStyle/>
          <a:p>
            <a:r>
              <a:rPr lang="en-GB" sz="2200" dirty="0" smtClean="0">
                <a:solidFill>
                  <a:srgbClr val="000099"/>
                </a:solidFill>
                <a:latin typeface="Arial" panose="020B0604020202020204" pitchFamily="34" charset="0"/>
                <a:cs typeface="Arial" panose="020B0604020202020204" pitchFamily="34" charset="0"/>
              </a:rPr>
              <a:t>Professional Project Management</a:t>
            </a:r>
          </a:p>
          <a:p>
            <a:r>
              <a:rPr lang="en-GB" sz="2200" dirty="0" smtClean="0">
                <a:solidFill>
                  <a:srgbClr val="000099"/>
                </a:solidFill>
                <a:latin typeface="Arial" panose="020B0604020202020204" pitchFamily="34" charset="0"/>
                <a:cs typeface="Arial" panose="020B0604020202020204" pitchFamily="34" charset="0"/>
              </a:rPr>
              <a:t>Dedicated software engineers</a:t>
            </a:r>
          </a:p>
          <a:p>
            <a:pPr lvl="1"/>
            <a:r>
              <a:rPr lang="en-GB" sz="1800" dirty="0">
                <a:solidFill>
                  <a:srgbClr val="000099"/>
                </a:solidFill>
                <a:latin typeface="Arial" panose="020B0604020202020204" pitchFamily="34" charset="0"/>
                <a:cs typeface="Arial" panose="020B0604020202020204" pitchFamily="34" charset="0"/>
              </a:rPr>
              <a:t>A</a:t>
            </a:r>
            <a:r>
              <a:rPr lang="en-GB" sz="1800" dirty="0" smtClean="0">
                <a:solidFill>
                  <a:srgbClr val="000099"/>
                </a:solidFill>
                <a:latin typeface="Arial" panose="020B0604020202020204" pitchFamily="34" charset="0"/>
                <a:cs typeface="Arial" panose="020B0604020202020204" pitchFamily="34" charset="0"/>
              </a:rPr>
              <a:t>ll with science BSc, many with PhD</a:t>
            </a:r>
          </a:p>
          <a:p>
            <a:r>
              <a:rPr lang="en-GB" sz="2200" dirty="0" smtClean="0">
                <a:solidFill>
                  <a:srgbClr val="000099"/>
                </a:solidFill>
                <a:latin typeface="Arial" panose="020B0604020202020204" pitchFamily="34" charset="0"/>
                <a:cs typeface="Arial" panose="020B0604020202020204" pitchFamily="34" charset="0"/>
              </a:rPr>
              <a:t>Source code control in </a:t>
            </a:r>
            <a:r>
              <a:rPr lang="en-GB" sz="2200" dirty="0" err="1" smtClean="0">
                <a:solidFill>
                  <a:srgbClr val="000099"/>
                </a:solidFill>
                <a:latin typeface="Arial" panose="020B0604020202020204" pitchFamily="34" charset="0"/>
                <a:cs typeface="Arial" panose="020B0604020202020204" pitchFamily="34" charset="0"/>
              </a:rPr>
              <a:t>Github</a:t>
            </a:r>
            <a:endParaRPr lang="en-GB" sz="2200" dirty="0" smtClean="0">
              <a:solidFill>
                <a:srgbClr val="000099"/>
              </a:solidFill>
              <a:latin typeface="Arial" panose="020B0604020202020204" pitchFamily="34" charset="0"/>
              <a:cs typeface="Arial" panose="020B0604020202020204" pitchFamily="34" charset="0"/>
            </a:endParaRPr>
          </a:p>
          <a:p>
            <a:r>
              <a:rPr lang="en-GB" sz="2200" dirty="0" smtClean="0">
                <a:solidFill>
                  <a:srgbClr val="000099"/>
                </a:solidFill>
                <a:latin typeface="Arial" panose="020B0604020202020204" pitchFamily="34" charset="0"/>
                <a:cs typeface="Arial" panose="020B0604020202020204" pitchFamily="34" charset="0"/>
              </a:rPr>
              <a:t>Continuous build and testing</a:t>
            </a:r>
          </a:p>
          <a:p>
            <a:pPr lvl="1"/>
            <a:r>
              <a:rPr lang="en-GB" sz="1800" dirty="0" smtClean="0">
                <a:solidFill>
                  <a:srgbClr val="000099"/>
                </a:solidFill>
                <a:latin typeface="Arial" panose="020B0604020202020204" pitchFamily="34" charset="0"/>
                <a:cs typeface="Arial" panose="020B0604020202020204" pitchFamily="34" charset="0"/>
              </a:rPr>
              <a:t>20+ build servers managed through Jenkins</a:t>
            </a:r>
            <a:endParaRPr lang="en-GB" sz="1800" dirty="0">
              <a:solidFill>
                <a:srgbClr val="000099"/>
              </a:solidFill>
              <a:latin typeface="Arial" panose="020B0604020202020204" pitchFamily="34" charset="0"/>
              <a:cs typeface="Arial" panose="020B0604020202020204" pitchFamily="34" charset="0"/>
            </a:endParaRPr>
          </a:p>
          <a:p>
            <a:pPr lvl="1"/>
            <a:r>
              <a:rPr lang="en-GB" sz="1800" dirty="0">
                <a:solidFill>
                  <a:srgbClr val="000099"/>
                </a:solidFill>
                <a:latin typeface="Arial" panose="020B0604020202020204" pitchFamily="34" charset="0"/>
                <a:cs typeface="Arial" panose="020B0604020202020204" pitchFamily="34" charset="0"/>
              </a:rPr>
              <a:t>World class static code </a:t>
            </a:r>
            <a:r>
              <a:rPr lang="en-GB" sz="1800" dirty="0" smtClean="0">
                <a:solidFill>
                  <a:srgbClr val="000099"/>
                </a:solidFill>
                <a:latin typeface="Arial" panose="020B0604020202020204" pitchFamily="34" charset="0"/>
                <a:cs typeface="Arial" panose="020B0604020202020204" pitchFamily="34" charset="0"/>
              </a:rPr>
              <a:t>analysis</a:t>
            </a:r>
          </a:p>
          <a:p>
            <a:pPr lvl="1"/>
            <a:r>
              <a:rPr lang="en-GB" sz="1800" dirty="0" smtClean="0">
                <a:solidFill>
                  <a:srgbClr val="000099"/>
                </a:solidFill>
                <a:latin typeface="Arial" panose="020B0604020202020204" pitchFamily="34" charset="0"/>
                <a:cs typeface="Arial" panose="020B0604020202020204" pitchFamily="34" charset="0"/>
              </a:rPr>
              <a:t>Over 8,500 automated unit tests</a:t>
            </a:r>
          </a:p>
          <a:p>
            <a:pPr lvl="1"/>
            <a:r>
              <a:rPr lang="en-GB" sz="1800" dirty="0" smtClean="0">
                <a:solidFill>
                  <a:srgbClr val="000099"/>
                </a:solidFill>
                <a:latin typeface="Arial" panose="020B0604020202020204" pitchFamily="34" charset="0"/>
                <a:cs typeface="Arial" panose="020B0604020202020204" pitchFamily="34" charset="0"/>
              </a:rPr>
              <a:t>Almost 300 automated system tests</a:t>
            </a:r>
          </a:p>
          <a:p>
            <a:r>
              <a:rPr lang="en-GB" sz="2000" dirty="0" smtClean="0">
                <a:solidFill>
                  <a:srgbClr val="000099"/>
                </a:solidFill>
                <a:latin typeface="Arial" panose="020B0604020202020204" pitchFamily="34" charset="0"/>
                <a:cs typeface="Arial" panose="020B0604020202020204" pitchFamily="34" charset="0"/>
              </a:rPr>
              <a:t>Comprehensive documentation</a:t>
            </a:r>
          </a:p>
          <a:p>
            <a:pPr lvl="1"/>
            <a:r>
              <a:rPr lang="en-GB" sz="1800" dirty="0" smtClean="0">
                <a:solidFill>
                  <a:srgbClr val="000099"/>
                </a:solidFill>
                <a:latin typeface="Arial" panose="020B0604020202020204" pitchFamily="34" charset="0"/>
                <a:cs typeface="Arial" panose="020B0604020202020204" pitchFamily="34" charset="0"/>
              </a:rPr>
              <a:t>Including 675 </a:t>
            </a:r>
            <a:r>
              <a:rPr lang="en-GB" sz="1800" dirty="0">
                <a:solidFill>
                  <a:srgbClr val="000099"/>
                </a:solidFill>
                <a:latin typeface="Arial" panose="020B0604020202020204" pitchFamily="34" charset="0"/>
                <a:cs typeface="Arial" panose="020B0604020202020204" pitchFamily="34" charset="0"/>
              </a:rPr>
              <a:t>automated </a:t>
            </a:r>
            <a:r>
              <a:rPr lang="en-GB" sz="1800" dirty="0" smtClean="0">
                <a:solidFill>
                  <a:srgbClr val="000099"/>
                </a:solidFill>
                <a:latin typeface="Arial" panose="020B0604020202020204" pitchFamily="34" charset="0"/>
                <a:cs typeface="Arial" panose="020B0604020202020204" pitchFamily="34" charset="0"/>
              </a:rPr>
              <a:t>tests on included scripts</a:t>
            </a:r>
          </a:p>
          <a:p>
            <a:pPr lvl="1"/>
            <a:r>
              <a:rPr lang="en-GB" sz="1800" dirty="0" smtClean="0">
                <a:solidFill>
                  <a:srgbClr val="000099"/>
                </a:solidFill>
                <a:latin typeface="Arial" panose="020B0604020202020204" pitchFamily="34" charset="0"/>
                <a:cs typeface="Arial" panose="020B0604020202020204" pitchFamily="34" charset="0"/>
              </a:rPr>
              <a:t>Both online and installed with Mantid</a:t>
            </a:r>
          </a:p>
        </p:txBody>
      </p:sp>
      <p:pic>
        <p:nvPicPr>
          <p:cNvPr id="1030" name="Picture 6" descr="http://www.molecularecologist.com/wp-content/uploads/2013/11/github-logo.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21586" y="908720"/>
            <a:ext cx="2297832" cy="153380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codurance.com/assets/img/custom/blog/jenkinsPost/jenki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36296" y="1605683"/>
            <a:ext cx="1912059" cy="191205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encrypted-tbn1.gstatic.com/images?q=tbn:ANd9GcSnXguFKGY0ka6AMgWP8PRReVDTmDtmpNGUqw0sFqw886cL0CDVWw"/>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0192" y="3356992"/>
            <a:ext cx="2617386" cy="81139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Integrating Sphinx documentation into a Pyramid application"/>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092280" y="4293096"/>
            <a:ext cx="1442537" cy="144253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txBox="1">
            <a:spLocks noChangeArrowheads="1"/>
          </p:cNvSpPr>
          <p:nvPr/>
        </p:nvSpPr>
        <p:spPr>
          <a:xfrm>
            <a:off x="457200" y="71438"/>
            <a:ext cx="8229600" cy="1143000"/>
          </a:xfrm>
          <a:prstGeom prst="rect">
            <a:avLst/>
          </a:prstGeom>
        </p:spPr>
        <p:txBody>
          <a:bodyPr/>
          <a:lstStyle/>
          <a:p>
            <a:pPr algn="ctr">
              <a:defRPr/>
            </a:pPr>
            <a:r>
              <a:rPr lang="en-GB" sz="3200" b="1" kern="0" dirty="0" smtClean="0">
                <a:solidFill>
                  <a:srgbClr val="000099"/>
                </a:solidFill>
                <a:latin typeface="Arial" panose="020B0604020202020204" pitchFamily="34" charset="0"/>
                <a:ea typeface="+mj-ea"/>
                <a:cs typeface="Arial" panose="020B0604020202020204" pitchFamily="34" charset="0"/>
              </a:rPr>
              <a:t>Professional Development</a:t>
            </a:r>
            <a:endParaRPr lang="en-GB" sz="3200" b="1" kern="0" dirty="0">
              <a:solidFill>
                <a:srgbClr val="000099"/>
              </a:solidFill>
              <a:latin typeface="Arial" panose="020B0604020202020204" pitchFamily="34" charset="0"/>
              <a:ea typeface="+mj-ea"/>
              <a:cs typeface="Arial" panose="020B0604020202020204" pitchFamily="34" charset="0"/>
            </a:endParaRPr>
          </a:p>
        </p:txBody>
      </p:sp>
      <p:pic>
        <p:nvPicPr>
          <p:cNvPr id="10"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2383" y="5886797"/>
            <a:ext cx="3653212" cy="980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1511173"/>
      </p:ext>
    </p:extLst>
  </p:cSld>
  <p:clrMapOvr>
    <a:masterClrMapping/>
  </p:clrMapOvr>
  <p:timing>
    <p:tnLst>
      <p:par>
        <p:cTn id="1" dur="indefinite" restart="never" nodeType="tmRoot"/>
      </p:par>
    </p:tnLst>
  </p:timing>
</p:sld>
</file>

<file path=ppt/theme/theme1.xml><?xml version="1.0" encoding="utf-8"?>
<a:theme xmlns:a="http://schemas.openxmlformats.org/drawingml/2006/main" name="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ISIS Large Top Banner">
  <a:themeElements>
    <a:clrScheme name="ISIS Large Top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Large Top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SIS Large Top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Large Top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Large Top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Large Top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Large Top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Large Top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Large Top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Large Top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Large Top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Large Top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Large Top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Large Top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ISIS Small Top Banner">
  <a:themeElements>
    <a:clrScheme name="ISIS Small Top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Top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SIS Small Top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Top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Top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Top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Top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Top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Top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Top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Top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Top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Top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Top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ISIS Large Bottom Banner">
  <a:themeElements>
    <a:clrScheme name="ISIS Large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Large Bottom Banner">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SIS Large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Large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Large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Large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Large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Large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Large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Large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Large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Large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Large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Large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17624</TotalTime>
  <Words>2912</Words>
  <Application>Microsoft Office PowerPoint</Application>
  <PresentationFormat>On-screen Show (4:3)</PresentationFormat>
  <Paragraphs>792</Paragraphs>
  <Slides>62</Slides>
  <Notes>39</Notes>
  <HiddenSlides>6</HiddenSlides>
  <MMClips>0</MMClips>
  <ScaleCrop>false</ScaleCrop>
  <HeadingPairs>
    <vt:vector size="6" baseType="variant">
      <vt:variant>
        <vt:lpstr>Theme</vt:lpstr>
      </vt:variant>
      <vt:variant>
        <vt:i4>4</vt:i4>
      </vt:variant>
      <vt:variant>
        <vt:lpstr>Embedded OLE Servers</vt:lpstr>
      </vt:variant>
      <vt:variant>
        <vt:i4>2</vt:i4>
      </vt:variant>
      <vt:variant>
        <vt:lpstr>Slide Titles</vt:lpstr>
      </vt:variant>
      <vt:variant>
        <vt:i4>62</vt:i4>
      </vt:variant>
    </vt:vector>
  </HeadingPairs>
  <TitlesOfParts>
    <vt:vector size="68" baseType="lpstr">
      <vt:lpstr>ISIS Small Bottom Banner</vt:lpstr>
      <vt:lpstr>ISIS Large Top Banner</vt:lpstr>
      <vt:lpstr>ISIS Small Top Banner</vt:lpstr>
      <vt:lpstr>ISIS Large Bottom Banner</vt:lpstr>
      <vt:lpstr>Equation</vt:lpstr>
      <vt:lpstr>Visio.Drawing.15</vt:lpstr>
      <vt:lpstr>Mantid Framework and Examples of its use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ISIS</vt:lpstr>
      <vt:lpstr>Use: SNS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In-situ Rebinning</vt:lpstr>
      <vt:lpstr>nD Visualisation</vt:lpstr>
      <vt:lpstr>Switching to Three-Slice View</vt:lpstr>
      <vt:lpstr>Switching to Multi-Slice View</vt:lpstr>
      <vt:lpstr>2D Slicing and Plotting </vt:lpstr>
      <vt:lpstr>1D Plot</vt:lpstr>
      <vt:lpstr>Ongoing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Tasks</vt:lpstr>
      <vt:lpstr>Future Tasks</vt:lpstr>
      <vt:lpstr>Intelligent Run Control</vt:lpstr>
      <vt:lpstr>Future Tasks</vt:lpstr>
      <vt:lpstr>PowerPoint Presentation</vt:lpstr>
      <vt:lpstr>ISIS -&gt; SNS</vt:lpstr>
      <vt:lpstr>SNS -&gt; ISIS</vt:lpstr>
      <vt:lpstr>PowerPoint Presentation</vt:lpstr>
      <vt:lpstr>PowerPoint Presentation</vt:lpstr>
      <vt:lpstr>Horace style commands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CCLRC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Perring, Toby (STFC,RAL,ISIS)</dc:creator>
  <cp:lastModifiedBy>Perring, Toby (STFC,RAL,ISIS)</cp:lastModifiedBy>
  <cp:revision>651</cp:revision>
  <cp:lastPrinted>2013-07-07T15:13:13Z</cp:lastPrinted>
  <dcterms:created xsi:type="dcterms:W3CDTF">2007-08-10T08:53:48Z</dcterms:created>
  <dcterms:modified xsi:type="dcterms:W3CDTF">2015-08-13T13:34:54Z</dcterms:modified>
</cp:coreProperties>
</file>